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558" r:id="rId3"/>
    <p:sldId id="562" r:id="rId4"/>
    <p:sldId id="565" r:id="rId5"/>
    <p:sldId id="564" r:id="rId6"/>
    <p:sldId id="563" r:id="rId7"/>
    <p:sldId id="566" r:id="rId8"/>
    <p:sldId id="261" r:id="rId9"/>
    <p:sldId id="540" r:id="rId10"/>
    <p:sldId id="569" r:id="rId11"/>
    <p:sldId id="356" r:id="rId12"/>
    <p:sldId id="650" r:id="rId13"/>
    <p:sldId id="570" r:id="rId14"/>
    <p:sldId id="651" r:id="rId15"/>
    <p:sldId id="652" r:id="rId16"/>
    <p:sldId id="442" r:id="rId17"/>
    <p:sldId id="536" r:id="rId18"/>
    <p:sldId id="447" r:id="rId19"/>
    <p:sldId id="571" r:id="rId20"/>
    <p:sldId id="448" r:id="rId21"/>
    <p:sldId id="572" r:id="rId22"/>
    <p:sldId id="449" r:id="rId23"/>
    <p:sldId id="649" r:id="rId24"/>
    <p:sldId id="573" r:id="rId25"/>
    <p:sldId id="574" r:id="rId26"/>
    <p:sldId id="576" r:id="rId27"/>
    <p:sldId id="537" r:id="rId28"/>
    <p:sldId id="450" r:id="rId29"/>
    <p:sldId id="451" r:id="rId30"/>
    <p:sldId id="443" r:id="rId31"/>
    <p:sldId id="452" r:id="rId32"/>
    <p:sldId id="457" r:id="rId33"/>
    <p:sldId id="456" r:id="rId34"/>
    <p:sldId id="454" r:id="rId35"/>
    <p:sldId id="578" r:id="rId36"/>
    <p:sldId id="460" r:id="rId37"/>
    <p:sldId id="461" r:id="rId38"/>
    <p:sldId id="579" r:id="rId39"/>
    <p:sldId id="463" r:id="rId40"/>
    <p:sldId id="585" r:id="rId41"/>
    <p:sldId id="464" r:id="rId42"/>
    <p:sldId id="587" r:id="rId43"/>
    <p:sldId id="383" r:id="rId44"/>
  </p:sldIdLst>
  <p:sldSz cx="9144000" cy="6858000" type="screen4x3"/>
  <p:notesSz cx="6858000" cy="9144000"/>
  <p:defaultTextStyle>
    <a:defPPr>
      <a:defRPr lang="en-US"/>
    </a:defPPr>
    <a:lvl1pPr algn="l" rtl="0" fontAlgn="base">
      <a:spcBef>
        <a:spcPct val="0"/>
      </a:spcBef>
      <a:spcAft>
        <a:spcPct val="0"/>
      </a:spcAft>
      <a:defRPr sz="2400" kern="1200">
        <a:solidFill>
          <a:srgbClr val="FF3300"/>
        </a:solidFill>
        <a:effectLst>
          <a:outerShdw blurRad="38100" dist="38100" dir="2700000" algn="tl">
            <a:srgbClr val="000000">
              <a:alpha val="43137"/>
            </a:srgbClr>
          </a:outerShdw>
        </a:effectLst>
        <a:latin typeface="Arial Rounded MT Bold" pitchFamily="34" charset="0"/>
        <a:ea typeface="+mn-ea"/>
        <a:cs typeface="+mn-cs"/>
      </a:defRPr>
    </a:lvl1pPr>
    <a:lvl2pPr marL="457200" algn="l" rtl="0" fontAlgn="base">
      <a:spcBef>
        <a:spcPct val="0"/>
      </a:spcBef>
      <a:spcAft>
        <a:spcPct val="0"/>
      </a:spcAft>
      <a:defRPr sz="2400" kern="1200">
        <a:solidFill>
          <a:srgbClr val="FF3300"/>
        </a:solidFill>
        <a:effectLst>
          <a:outerShdw blurRad="38100" dist="38100" dir="2700000" algn="tl">
            <a:srgbClr val="000000">
              <a:alpha val="43137"/>
            </a:srgbClr>
          </a:outerShdw>
        </a:effectLst>
        <a:latin typeface="Arial Rounded MT Bold" pitchFamily="34" charset="0"/>
        <a:ea typeface="+mn-ea"/>
        <a:cs typeface="+mn-cs"/>
      </a:defRPr>
    </a:lvl2pPr>
    <a:lvl3pPr marL="914400" algn="l" rtl="0" fontAlgn="base">
      <a:spcBef>
        <a:spcPct val="0"/>
      </a:spcBef>
      <a:spcAft>
        <a:spcPct val="0"/>
      </a:spcAft>
      <a:defRPr sz="2400" kern="1200">
        <a:solidFill>
          <a:srgbClr val="FF3300"/>
        </a:solidFill>
        <a:effectLst>
          <a:outerShdw blurRad="38100" dist="38100" dir="2700000" algn="tl">
            <a:srgbClr val="000000">
              <a:alpha val="43137"/>
            </a:srgbClr>
          </a:outerShdw>
        </a:effectLst>
        <a:latin typeface="Arial Rounded MT Bold" pitchFamily="34" charset="0"/>
        <a:ea typeface="+mn-ea"/>
        <a:cs typeface="+mn-cs"/>
      </a:defRPr>
    </a:lvl3pPr>
    <a:lvl4pPr marL="1371600" algn="l" rtl="0" fontAlgn="base">
      <a:spcBef>
        <a:spcPct val="0"/>
      </a:spcBef>
      <a:spcAft>
        <a:spcPct val="0"/>
      </a:spcAft>
      <a:defRPr sz="2400" kern="1200">
        <a:solidFill>
          <a:srgbClr val="FF3300"/>
        </a:solidFill>
        <a:effectLst>
          <a:outerShdw blurRad="38100" dist="38100" dir="2700000" algn="tl">
            <a:srgbClr val="000000">
              <a:alpha val="43137"/>
            </a:srgbClr>
          </a:outerShdw>
        </a:effectLst>
        <a:latin typeface="Arial Rounded MT Bold" pitchFamily="34" charset="0"/>
        <a:ea typeface="+mn-ea"/>
        <a:cs typeface="+mn-cs"/>
      </a:defRPr>
    </a:lvl4pPr>
    <a:lvl5pPr marL="1828800" algn="l" rtl="0" fontAlgn="base">
      <a:spcBef>
        <a:spcPct val="0"/>
      </a:spcBef>
      <a:spcAft>
        <a:spcPct val="0"/>
      </a:spcAft>
      <a:defRPr sz="2400" kern="1200">
        <a:solidFill>
          <a:srgbClr val="FF3300"/>
        </a:solidFill>
        <a:effectLst>
          <a:outerShdw blurRad="38100" dist="38100" dir="2700000" algn="tl">
            <a:srgbClr val="000000">
              <a:alpha val="43137"/>
            </a:srgbClr>
          </a:outerShdw>
        </a:effectLst>
        <a:latin typeface="Arial Rounded MT Bold" pitchFamily="34" charset="0"/>
        <a:ea typeface="+mn-ea"/>
        <a:cs typeface="+mn-cs"/>
      </a:defRPr>
    </a:lvl5pPr>
    <a:lvl6pPr marL="2286000" algn="l" defTabSz="914400" rtl="0" eaLnBrk="1" latinLnBrk="0" hangingPunct="1">
      <a:defRPr sz="2400" kern="1200">
        <a:solidFill>
          <a:srgbClr val="FF3300"/>
        </a:solidFill>
        <a:effectLst>
          <a:outerShdw blurRad="38100" dist="38100" dir="2700000" algn="tl">
            <a:srgbClr val="000000">
              <a:alpha val="43137"/>
            </a:srgbClr>
          </a:outerShdw>
        </a:effectLst>
        <a:latin typeface="Arial Rounded MT Bold" pitchFamily="34" charset="0"/>
        <a:ea typeface="+mn-ea"/>
        <a:cs typeface="+mn-cs"/>
      </a:defRPr>
    </a:lvl6pPr>
    <a:lvl7pPr marL="2743200" algn="l" defTabSz="914400" rtl="0" eaLnBrk="1" latinLnBrk="0" hangingPunct="1">
      <a:defRPr sz="2400" kern="1200">
        <a:solidFill>
          <a:srgbClr val="FF3300"/>
        </a:solidFill>
        <a:effectLst>
          <a:outerShdw blurRad="38100" dist="38100" dir="2700000" algn="tl">
            <a:srgbClr val="000000">
              <a:alpha val="43137"/>
            </a:srgbClr>
          </a:outerShdw>
        </a:effectLst>
        <a:latin typeface="Arial Rounded MT Bold" pitchFamily="34" charset="0"/>
        <a:ea typeface="+mn-ea"/>
        <a:cs typeface="+mn-cs"/>
      </a:defRPr>
    </a:lvl7pPr>
    <a:lvl8pPr marL="3200400" algn="l" defTabSz="914400" rtl="0" eaLnBrk="1" latinLnBrk="0" hangingPunct="1">
      <a:defRPr sz="2400" kern="1200">
        <a:solidFill>
          <a:srgbClr val="FF3300"/>
        </a:solidFill>
        <a:effectLst>
          <a:outerShdw blurRad="38100" dist="38100" dir="2700000" algn="tl">
            <a:srgbClr val="000000">
              <a:alpha val="43137"/>
            </a:srgbClr>
          </a:outerShdw>
        </a:effectLst>
        <a:latin typeface="Arial Rounded MT Bold" pitchFamily="34" charset="0"/>
        <a:ea typeface="+mn-ea"/>
        <a:cs typeface="+mn-cs"/>
      </a:defRPr>
    </a:lvl8pPr>
    <a:lvl9pPr marL="3657600" algn="l" defTabSz="914400" rtl="0" eaLnBrk="1" latinLnBrk="0" hangingPunct="1">
      <a:defRPr sz="2400" kern="1200">
        <a:solidFill>
          <a:srgbClr val="FF3300"/>
        </a:solidFill>
        <a:effectLst>
          <a:outerShdw blurRad="38100" dist="38100" dir="2700000" algn="tl">
            <a:srgbClr val="000000">
              <a:alpha val="43137"/>
            </a:srgbClr>
          </a:outerShdw>
        </a:effectLst>
        <a:latin typeface="Arial Rounded MT Bold"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66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78424" autoAdjust="0"/>
  </p:normalViewPr>
  <p:slideViewPr>
    <p:cSldViewPr snapToGrid="0" showGuides="1">
      <p:cViewPr varScale="1">
        <p:scale>
          <a:sx n="88" d="100"/>
          <a:sy n="88" d="100"/>
        </p:scale>
        <p:origin x="6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42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ffectLst/>
                <a:latin typeface="Times New Roman" pitchFamily="18" charset="0"/>
              </a:defRPr>
            </a:lvl1pPr>
          </a:lstStyle>
          <a:p>
            <a:pPr>
              <a:defRPr/>
            </a:pPr>
            <a:endParaRPr lang="en-US"/>
          </a:p>
        </p:txBody>
      </p:sp>
      <p:sp>
        <p:nvSpPr>
          <p:cNvPr id="634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ffectLst/>
                <a:latin typeface="Times New Roman" pitchFamily="18" charset="0"/>
              </a:defRPr>
            </a:lvl1pPr>
          </a:lstStyle>
          <a:p>
            <a:pPr>
              <a:defRPr/>
            </a:pPr>
            <a:endParaRPr lang="en-US"/>
          </a:p>
        </p:txBody>
      </p:sp>
      <p:sp>
        <p:nvSpPr>
          <p:cNvPr id="158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latin typeface="Times New Roman" pitchFamily="18" charset="0"/>
              </a:defRPr>
            </a:lvl1pPr>
          </a:lstStyle>
          <a:p>
            <a:pPr>
              <a:defRPr/>
            </a:pPr>
            <a:endParaRPr lang="en-US"/>
          </a:p>
        </p:txBody>
      </p:sp>
      <p:sp>
        <p:nvSpPr>
          <p:cNvPr id="634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latin typeface="Times New Roman" pitchFamily="18" charset="0"/>
              </a:defRPr>
            </a:lvl1pPr>
          </a:lstStyle>
          <a:p>
            <a:pPr>
              <a:defRPr/>
            </a:pPr>
            <a:fld id="{2C519B51-2C86-4BD9-94F5-5E63352897E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various colors in this geologic map of Catalina Island show the distribution of different rock types. At first glance the arrangement of colors may look rather abstract and not particularly meaningful, but as we learn about the characteristics and origin of the various Catalina rocks in this lesson, an amazing story will unfold – the story of sea floor sediments caught between tectonic plates, shoved into the earth’s mantle, completely transformed by immense heat and pressure, folded, faulted, exhumed, eroded, intruded by magma, buried by submarine volcanics and sediments, and finally thrust above sea level and rotated 90 degrees clockwise. In order to better understand how Catalina formed let us first look at how it fits within the larger geological situation.</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SMUT! </a:t>
            </a:r>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either case the oldest era,</a:t>
            </a:r>
            <a:r>
              <a:rPr lang="en-US" baseline="0" dirty="0"/>
              <a:t> the Paleozoic, is represented by the </a:t>
            </a:r>
            <a:r>
              <a:rPr lang="en-US" dirty="0"/>
              <a:t>“S” which stands </a:t>
            </a:r>
            <a:r>
              <a:rPr lang="en-US" baseline="0" dirty="0"/>
              <a:t>for </a:t>
            </a:r>
            <a:r>
              <a:rPr lang="en-US" u="sng" baseline="0" dirty="0"/>
              <a:t>S</a:t>
            </a:r>
            <a:r>
              <a:rPr lang="en-US" baseline="0" dirty="0"/>
              <a:t>table </a:t>
            </a:r>
            <a:r>
              <a:rPr lang="en-US" u="sng" baseline="0" dirty="0">
                <a:effectLst/>
              </a:rPr>
              <a:t>S</a:t>
            </a:r>
            <a:r>
              <a:rPr lang="en-US" baseline="0" dirty="0"/>
              <a:t>helf </a:t>
            </a:r>
            <a:r>
              <a:rPr lang="en-US" u="sng" baseline="0" dirty="0"/>
              <a:t>S</a:t>
            </a:r>
            <a:r>
              <a:rPr lang="en-US" baseline="0" dirty="0"/>
              <a:t>edimentation…</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which means that during the</a:t>
            </a:r>
            <a:r>
              <a:rPr lang="en-US" baseline="0" dirty="0"/>
              <a:t> Paleozoic Era (~540-250mya) the western margin of North America was fairly stable (little mountain building) so sediments like sand, mud and lime slowly accumulated along the continental shelf and slope. What would later become San Diego and the rest of the California Continental Borderland lay a few hundred kilometers offshore in deep water. No rock record from this period exist anywhere in the Continental Borderland because those deep water sediments were deposited on oceanic crust which was completely </a:t>
            </a:r>
            <a:r>
              <a:rPr lang="en-US" baseline="0" dirty="0" err="1"/>
              <a:t>subducted</a:t>
            </a:r>
            <a:r>
              <a:rPr lang="en-US" baseline="0" dirty="0"/>
              <a:t> during the second era of our story …</a:t>
            </a:r>
            <a:endParaRPr lang="en-US" dirty="0"/>
          </a:p>
        </p:txBody>
      </p:sp>
      <p:sp>
        <p:nvSpPr>
          <p:cNvPr id="4" name="Slide Number Placeholder 3"/>
          <p:cNvSpPr>
            <a:spLocks noGrp="1"/>
          </p:cNvSpPr>
          <p:nvPr>
            <p:ph type="sldNum" sz="quarter" idx="10"/>
          </p:nvPr>
        </p:nvSpPr>
        <p:spPr/>
        <p:txBody>
          <a:bodyPr/>
          <a:lstStyle/>
          <a:p>
            <a:pPr>
              <a:defRPr/>
            </a:pPr>
            <a:fld id="{BA9142F9-4817-4896-B470-2045EE813C0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the mighty Mesozoic. The “M” in our mnemonic here</a:t>
            </a:r>
            <a:r>
              <a:rPr lang="en-US" baseline="0" dirty="0"/>
              <a:t> not only reminds us of the Mesozoic Era (~250-65mya), but also the massive quantities of magma generated by subduction and the associated metamorphism.</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During the Mesozoic the </a:t>
            </a:r>
            <a:r>
              <a:rPr lang="en-US" dirty="0" err="1"/>
              <a:t>Farallon</a:t>
            </a:r>
            <a:r>
              <a:rPr lang="en-US" dirty="0"/>
              <a:t> Plate </a:t>
            </a:r>
            <a:r>
              <a:rPr lang="en-US" dirty="0" err="1"/>
              <a:t>subducted</a:t>
            </a:r>
            <a:r>
              <a:rPr lang="en-US" dirty="0"/>
              <a:t> under the western margin of the North American Plate. The</a:t>
            </a:r>
            <a:r>
              <a:rPr lang="en-US" baseline="0" dirty="0"/>
              <a:t> </a:t>
            </a:r>
            <a:r>
              <a:rPr lang="en-US" dirty="0"/>
              <a:t>resulting magma cooled</a:t>
            </a:r>
            <a:r>
              <a:rPr lang="en-US" baseline="0" dirty="0"/>
              <a:t> and solidified into both near-surface volcanic igneous rocks and deep-seated plutonic igneous rocks. These igneous rocks are now exposed throughout the Peninsular Ranges, while a pile of scraped-off sediments accumulated near the trench.</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take a closer look at this region since it is the environment where most of the rocks on Catalina</a:t>
            </a:r>
            <a:r>
              <a:rPr lang="en-US" baseline="0" dirty="0"/>
              <a:t> Island were formed. First let’s see if you can identify the tectonic components here. If this represents the Mesozoic California Continental Borderland, what plate is represented by the pink rocks?</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Yah, it’s the North American Plate.</a:t>
            </a:r>
            <a:r>
              <a:rPr lang="en-US" baseline="0" dirty="0"/>
              <a:t> Now for a little harder question: </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plate is subducting beneath it</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Yep, it’s the Farallon Plate.</a:t>
            </a:r>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what plate would border</a:t>
            </a:r>
            <a:r>
              <a:rPr lang="en-US" baseline="0" dirty="0"/>
              <a:t> the Farallon Plate to the west?</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r>
              <a:rPr lang="en-US" dirty="0"/>
              <a:t>Catalina Island is part of a jumbled region of</a:t>
            </a:r>
            <a:r>
              <a:rPr lang="en-US" baseline="0" dirty="0"/>
              <a:t> the earth’s</a:t>
            </a:r>
            <a:r>
              <a:rPr lang="en-US" dirty="0"/>
              <a:t> crust ….</a:t>
            </a:r>
          </a:p>
        </p:txBody>
      </p:sp>
      <p:sp>
        <p:nvSpPr>
          <p:cNvPr id="159748" name="Slide Number Placeholder 3"/>
          <p:cNvSpPr>
            <a:spLocks noGrp="1"/>
          </p:cNvSpPr>
          <p:nvPr>
            <p:ph type="sldNum" sz="quarter" idx="5"/>
          </p:nvPr>
        </p:nvSpPr>
        <p:spPr>
          <a:noFill/>
        </p:spPr>
        <p:txBody>
          <a:bodyPr/>
          <a:lstStyle/>
          <a:p>
            <a:fld id="{2DC8E578-B3F2-445F-98DF-47D87ABC583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 picked the</a:t>
            </a:r>
            <a:r>
              <a:rPr lang="en-US" baseline="0" dirty="0"/>
              <a:t> Pacific Plate then you probably have some geological background.</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a:t>
            </a:r>
            <a:r>
              <a:rPr lang="en-US" baseline="0" dirty="0"/>
              <a:t> now what sea floor feature marks the boundary between the Pacific and Farallon Plates?</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Yes, it’s the East Pacific Rise …</a:t>
            </a:r>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the broad sea floor</a:t>
            </a:r>
            <a:r>
              <a:rPr lang="en-US" baseline="0" dirty="0"/>
              <a:t> mountain range extending from the South Pacific into the Gulf of California.</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about this basin?</a:t>
            </a:r>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Did you pick forearc basin?</a:t>
            </a:r>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what about the orange layer just below the plates?</a:t>
            </a:r>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That’s the mushy asthenosphere where magma is likely to form.</a:t>
            </a:r>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do you call this tectonic feature</a:t>
            </a:r>
            <a:r>
              <a:rPr lang="en-US" baseline="0" dirty="0"/>
              <a:t> that’s comprised of sea floor sediments scraped off the subducted plate?</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Yes! That’s an</a:t>
            </a:r>
            <a:r>
              <a:rPr lang="en-US" baseline="0" dirty="0"/>
              <a:t> accretionary wedge, and as we shall soon see, </a:t>
            </a:r>
            <a:r>
              <a:rPr lang="en-US" u="sng" baseline="0" dirty="0"/>
              <a:t>the</a:t>
            </a:r>
            <a:r>
              <a:rPr lang="en-US" baseline="0" dirty="0"/>
              <a:t> major player in the geologic story of Catalina. In my vernacular …</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r>
              <a:rPr lang="en-US" dirty="0"/>
              <a:t>… called</a:t>
            </a:r>
            <a:r>
              <a:rPr lang="en-US" baseline="0" dirty="0"/>
              <a:t> the California Continental Borderland. </a:t>
            </a:r>
            <a:endParaRPr lang="en-US" dirty="0"/>
          </a:p>
        </p:txBody>
      </p:sp>
      <p:sp>
        <p:nvSpPr>
          <p:cNvPr id="159748" name="Slide Number Placeholder 3"/>
          <p:cNvSpPr>
            <a:spLocks noGrp="1"/>
          </p:cNvSpPr>
          <p:nvPr>
            <p:ph type="sldNum" sz="quarter" idx="5"/>
          </p:nvPr>
        </p:nvSpPr>
        <p:spPr>
          <a:noFill/>
        </p:spPr>
        <p:txBody>
          <a:bodyPr/>
          <a:lstStyle/>
          <a:p>
            <a:fld id="{2DC8E578-B3F2-445F-98DF-47D87ABC583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accretionary “</a:t>
            </a:r>
            <a:r>
              <a:rPr lang="en-US" dirty="0" err="1"/>
              <a:t>wedgie</a:t>
            </a:r>
            <a:r>
              <a:rPr lang="en-US" dirty="0"/>
              <a:t>” is perfectly</a:t>
            </a:r>
            <a:r>
              <a:rPr lang="en-US" baseline="0" dirty="0"/>
              <a:t> acceptable (if not encouraged)!</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 that in mind let’s examine the accretionary “</a:t>
            </a:r>
            <a:r>
              <a:rPr lang="en-US" dirty="0" err="1"/>
              <a:t>wedgie</a:t>
            </a:r>
            <a:r>
              <a:rPr lang="en-US" dirty="0"/>
              <a:t>” more closely</a:t>
            </a:r>
            <a:r>
              <a:rPr lang="en-US" baseline="0" dirty="0"/>
              <a:t> since most of Catalina’s rocks were formed in this environment.</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of the sediments that</a:t>
            </a:r>
            <a:r>
              <a:rPr lang="en-US" baseline="0" dirty="0"/>
              <a:t> were scraped from the sea floor to form the wedge are layered such that particles become smaller towards the top of a layer.</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That</a:t>
            </a:r>
            <a:r>
              <a:rPr lang="en-US" baseline="0" dirty="0"/>
              <a:t> pattern is called graded bedding and is typical of “turbidite” – the sediment type deposited by turbidity currents. Turbidity currents are generally fast-moving mixtures of sand, mud and water that are propelled down underwater slopes by their greater density relative to sea water. Each layer within a turbidite sequence represents the deposits of one turbidity current event during which time the coarser sand settles before the finer mud. Such events may be 10’s to hundreds of years apart, so there is ample time for very fine particles to settle out as well as other types of sediment like plankton shells and dust to accumulate.</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Turbidite</a:t>
            </a:r>
            <a:r>
              <a:rPr lang="en-US" baseline="0" dirty="0"/>
              <a:t> is the dominant sediment type accreted to the wedge.</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Catalina’s case it was deposited by turbidity currents which tumbled into deep water down the relatively steep slope of the wedge. Such currents can travel out to sea for hundreds of kilometers …</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where they deposit</a:t>
            </a:r>
            <a:r>
              <a:rPr lang="en-US" baseline="0" dirty="0"/>
              <a:t> thinly bedded turbidite like these in Olympic National Park, Washington.</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turbidite deposits closer to land, the</a:t>
            </a:r>
            <a:r>
              <a:rPr lang="en-US" baseline="0" dirty="0"/>
              <a:t> layers are much thicker like these at Sunset Cliffs, CA. </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In either case the sand layers harden into sandstone and the mud into shale.</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77EBD7C8-FD9C-4F35-969E-24320718A601}" type="slidenum">
              <a:rPr lang="en-US" smtClean="0"/>
              <a:pPr/>
              <a:t>39</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Because turbidity</a:t>
            </a:r>
            <a:r>
              <a:rPr lang="en-US" baseline="0" dirty="0"/>
              <a:t> currents churn-up a variety of particle sizes, </a:t>
            </a:r>
            <a:r>
              <a:rPr lang="en-US" dirty="0"/>
              <a:t>turbidite</a:t>
            </a:r>
            <a:r>
              <a:rPr lang="en-US" baseline="0" dirty="0"/>
              <a:t> sandstone generally contains a fair amount of silt and clay as well as sand. Such sandstone goes by the somewhat whimsical name - “greywacke”.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r>
              <a:rPr lang="en-US" baseline="0" dirty="0"/>
              <a:t>It extends from Pt. Conception in California to the Vizcaino Peninsula in Baja California.</a:t>
            </a:r>
            <a:endParaRPr lang="en-US" dirty="0"/>
          </a:p>
        </p:txBody>
      </p:sp>
      <p:sp>
        <p:nvSpPr>
          <p:cNvPr id="159748" name="Slide Number Placeholder 3"/>
          <p:cNvSpPr>
            <a:spLocks noGrp="1"/>
          </p:cNvSpPr>
          <p:nvPr>
            <p:ph type="sldNum" sz="quarter" idx="5"/>
          </p:nvPr>
        </p:nvSpPr>
        <p:spPr>
          <a:noFill/>
        </p:spPr>
        <p:txBody>
          <a:bodyPr/>
          <a:lstStyle/>
          <a:p>
            <a:fld id="{2DC8E578-B3F2-445F-98DF-47D87ABC583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Surprisingly</a:t>
            </a:r>
            <a:r>
              <a:rPr lang="en-US" baseline="0" dirty="0"/>
              <a:t> the “</a:t>
            </a:r>
            <a:r>
              <a:rPr lang="en-US" baseline="0" dirty="0" err="1"/>
              <a:t>wacke</a:t>
            </a:r>
            <a:r>
              <a:rPr lang="en-US" baseline="0" dirty="0"/>
              <a:t>” part has nothing to do with this rock’s legendary ability to transform itself into silly faces. It merely means “earthy rock” in German. The typically grey color derives from light-colored minerals like quartz and feldspar mixed with darker rock fragments.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8144BCD3-1209-4085-91A3-6099B1FE62BC}" type="slidenum">
              <a:rPr lang="en-US" smtClean="0"/>
              <a:pPr/>
              <a:t>41</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r>
              <a:rPr lang="en-US" dirty="0"/>
              <a:t>Shale is also commonly grey, but in this case from light colored silt and clay mixed</a:t>
            </a:r>
            <a:r>
              <a:rPr lang="en-US" baseline="0" dirty="0"/>
              <a:t> with dark colored organic matter. </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Catalina </a:t>
            </a:r>
            <a:r>
              <a:rPr lang="en-US" baseline="0" dirty="0" err="1"/>
              <a:t>turbidites</a:t>
            </a:r>
            <a:r>
              <a:rPr lang="en-US" baseline="0" dirty="0"/>
              <a:t> are disproportionately greywacke rich. In fact they contain almost no shale – a fact suggesting that uplift of the wedge was so rapid that very little time lapsed between </a:t>
            </a:r>
            <a:r>
              <a:rPr lang="en-US" baseline="0" dirty="0" err="1"/>
              <a:t>turbidite</a:t>
            </a:r>
            <a:r>
              <a:rPr lang="en-US" baseline="0" dirty="0"/>
              <a:t> events to allow for the deposition of shale. </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a:t>
            </a:r>
            <a:r>
              <a:rPr lang="en-US" baseline="0" dirty="0"/>
              <a:t> greywacke is </a:t>
            </a:r>
            <a:r>
              <a:rPr lang="en-US" dirty="0"/>
              <a:t>the dominant rock type comprising the Catalina accretionary wedge.</a:t>
            </a:r>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In most parts of the world the boundary between continental and oceanic crust is well defined, (like west of the Vizcaino Peninsula of Baja) …</a:t>
            </a:r>
            <a:endParaRPr lang="en-US" dirty="0"/>
          </a:p>
        </p:txBody>
      </p:sp>
      <p:sp>
        <p:nvSpPr>
          <p:cNvPr id="159748" name="Slide Number Placeholder 3"/>
          <p:cNvSpPr>
            <a:spLocks noGrp="1"/>
          </p:cNvSpPr>
          <p:nvPr>
            <p:ph type="sldNum" sz="quarter" idx="5"/>
          </p:nvPr>
        </p:nvSpPr>
        <p:spPr>
          <a:noFill/>
        </p:spPr>
        <p:txBody>
          <a:bodyPr/>
          <a:lstStyle/>
          <a:p>
            <a:fld id="{2DC8E578-B3F2-445F-98DF-47D87ABC583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r>
              <a:rPr lang="en-US" dirty="0"/>
              <a:t>…</a:t>
            </a:r>
            <a:r>
              <a:rPr lang="en-US" baseline="0" dirty="0"/>
              <a:t> but the continental borderland is a chaotic mishmash of continental crust fragments surrounded by discontinuous patches of crust which are not clearly continental or oceanic. The origin of this crustal nether world is extremely complex …</a:t>
            </a:r>
            <a:endParaRPr lang="en-US" dirty="0"/>
          </a:p>
        </p:txBody>
      </p:sp>
      <p:sp>
        <p:nvSpPr>
          <p:cNvPr id="159748" name="Slide Number Placeholder 3"/>
          <p:cNvSpPr>
            <a:spLocks noGrp="1"/>
          </p:cNvSpPr>
          <p:nvPr>
            <p:ph type="sldNum" sz="quarter" idx="5"/>
          </p:nvPr>
        </p:nvSpPr>
        <p:spPr>
          <a:noFill/>
        </p:spPr>
        <p:txBody>
          <a:bodyPr/>
          <a:lstStyle/>
          <a:p>
            <a:fld id="{2DC8E578-B3F2-445F-98DF-47D87ABC583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r>
              <a:rPr lang="en-US" baseline="0" dirty="0"/>
              <a:t>but closely tied to that of the more easily understood Peninsular Ranges.</a:t>
            </a:r>
          </a:p>
          <a:p>
            <a:pPr eaLnBrk="1" hangingPunct="1"/>
            <a:endParaRPr lang="en-US" baseline="0" dirty="0"/>
          </a:p>
          <a:p>
            <a:pPr eaLnBrk="1" hangingPunct="1"/>
            <a:endParaRPr lang="en-US" baseline="0" dirty="0"/>
          </a:p>
          <a:p>
            <a:pPr eaLnBrk="1" hangingPunct="1"/>
            <a:endParaRPr lang="en-US" baseline="0" dirty="0"/>
          </a:p>
          <a:p>
            <a:pPr eaLnBrk="1" hangingPunct="1"/>
            <a:endParaRPr lang="en-US" baseline="0" dirty="0"/>
          </a:p>
          <a:p>
            <a:pPr eaLnBrk="1" hangingPunct="1"/>
            <a:endParaRPr lang="en-US" baseline="0" dirty="0"/>
          </a:p>
          <a:p>
            <a:pPr eaLnBrk="1" hangingPunct="1"/>
            <a:endParaRPr lang="en-US" baseline="0" dirty="0"/>
          </a:p>
          <a:p>
            <a:pPr eaLnBrk="1" hangingPunct="1"/>
            <a:endParaRPr lang="en-US" baseline="0" dirty="0"/>
          </a:p>
          <a:p>
            <a:pPr eaLnBrk="1" hangingPunct="1"/>
            <a:endParaRPr lang="en-US" baseline="0" dirty="0"/>
          </a:p>
          <a:p>
            <a:pPr eaLnBrk="1" hangingPunct="1"/>
            <a:endParaRPr lang="en-US" baseline="0" dirty="0"/>
          </a:p>
          <a:p>
            <a:pPr eaLnBrk="1" hangingPunct="1"/>
            <a:endParaRPr lang="en-US" baseline="0" dirty="0"/>
          </a:p>
          <a:p>
            <a:pPr eaLnBrk="1" hangingPunct="1"/>
            <a:endParaRPr lang="en-US" baseline="0" dirty="0"/>
          </a:p>
          <a:p>
            <a:pPr eaLnBrk="1" hangingPunct="1"/>
            <a:endParaRPr lang="en-US" baseline="0" dirty="0"/>
          </a:p>
          <a:p>
            <a:pPr eaLnBrk="1" hangingPunct="1"/>
            <a:endParaRPr lang="en-US" baseline="0" dirty="0"/>
          </a:p>
          <a:p>
            <a:pPr eaLnBrk="1" hangingPunct="1"/>
            <a:endParaRPr lang="en-US" baseline="0" dirty="0"/>
          </a:p>
          <a:p>
            <a:pPr eaLnBrk="1" hangingPunct="1"/>
            <a:endParaRPr lang="en-US" baseline="0" dirty="0"/>
          </a:p>
          <a:p>
            <a:pPr eaLnBrk="1" hangingPunct="1"/>
            <a:r>
              <a:rPr lang="en-US" baseline="0" dirty="0"/>
              <a:t>. </a:t>
            </a:r>
          </a:p>
        </p:txBody>
      </p:sp>
      <p:sp>
        <p:nvSpPr>
          <p:cNvPr id="159748" name="Slide Number Placeholder 3"/>
          <p:cNvSpPr>
            <a:spLocks noGrp="1"/>
          </p:cNvSpPr>
          <p:nvPr>
            <p:ph type="sldNum" sz="quarter" idx="5"/>
          </p:nvPr>
        </p:nvSpPr>
        <p:spPr>
          <a:noFill/>
        </p:spPr>
        <p:txBody>
          <a:bodyPr/>
          <a:lstStyle/>
          <a:p>
            <a:fld id="{2DC8E578-B3F2-445F-98DF-47D87ABC583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326F66EB-C6F4-46E4-85D0-17C310275983}" type="slidenum">
              <a:rPr lang="en-US" smtClean="0"/>
              <a:pPr/>
              <a:t>8</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Otherwise known as the Cuyamaca Mountains in San Diego County, the Peninsular Ranges’ relatively coherent geologic record, will help anchor our understanding of Catalina’s complex geologic history. Although the geologic history of southern California is long and complex, it can be simplified into four episodes easily remembered by the mnemonic …</a:t>
            </a:r>
            <a:endParaRPr lang="en-US" dirty="0"/>
          </a:p>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“TUMS”.</a:t>
            </a:r>
            <a:r>
              <a:rPr lang="en-US" baseline="0" dirty="0"/>
              <a:t> Or if you prefer to work forward in time, that becomes the decidedly spicier mnemonic …</a:t>
            </a:r>
            <a:endParaRPr lang="en-US" dirty="0"/>
          </a:p>
        </p:txBody>
      </p:sp>
      <p:sp>
        <p:nvSpPr>
          <p:cNvPr id="4" name="Slide Number Placeholder 3"/>
          <p:cNvSpPr>
            <a:spLocks noGrp="1"/>
          </p:cNvSpPr>
          <p:nvPr>
            <p:ph type="sldNum" sz="quarter" idx="10"/>
          </p:nvPr>
        </p:nvSpPr>
        <p:spPr/>
        <p:txBody>
          <a:bodyPr/>
          <a:lstStyle/>
          <a:p>
            <a:pPr>
              <a:defRPr/>
            </a:pPr>
            <a:fld id="{2C519B51-2C86-4BD9-94F5-5E63352897E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526A79-272E-41D2-AD4D-09AEC8EC08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9FBC4E-BB6F-42FF-8E4B-F77A5D764E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7FB787-C224-42B3-9509-37E5E9EBA8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E87A5D-0D3B-4C9B-8633-C72CF231459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41CC9A-5AF0-41F3-A439-C702226776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20AA89-F9F9-487B-9C24-8C59F900EB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0446E9-D268-4A52-B29F-9EF8E62F327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70453E-E082-49E2-8BB7-2C3FF74950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9E2F3F9-98D3-4900-AAFB-6142DBCD8D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2BF6F9-B37F-4445-9A2C-A8FA3DC582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CD0B8A-879E-470B-840E-FAEE144DCBD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ffectLst/>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effectLst/>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ffectLst/>
                <a:latin typeface="+mn-lt"/>
              </a:defRPr>
            </a:lvl1pPr>
          </a:lstStyle>
          <a:p>
            <a:pPr>
              <a:defRPr/>
            </a:pPr>
            <a:fld id="{EC5E050B-BB3C-40CD-B81E-0645622823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3.tif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cgColor no legend.tif"/>
          <p:cNvPicPr>
            <a:picLocks noChangeAspect="1"/>
          </p:cNvPicPr>
          <p:nvPr/>
        </p:nvPicPr>
        <p:blipFill>
          <a:blip r:embed="rId3" cstate="print"/>
          <a:srcRect/>
          <a:stretch>
            <a:fillRect/>
          </a:stretch>
        </p:blipFill>
        <p:spPr bwMode="auto">
          <a:xfrm>
            <a:off x="0" y="296863"/>
            <a:ext cx="9144000" cy="6264275"/>
          </a:xfrm>
          <a:prstGeom prst="rect">
            <a:avLst/>
          </a:prstGeom>
          <a:noFill/>
          <a:ln w="9525">
            <a:noFill/>
            <a:miter lim="800000"/>
            <a:headEnd/>
            <a:tailEnd/>
          </a:ln>
        </p:spPr>
      </p:pic>
      <p:sp>
        <p:nvSpPr>
          <p:cNvPr id="4" name="Rectangle 2"/>
          <p:cNvSpPr txBox="1">
            <a:spLocks noChangeArrowheads="1"/>
          </p:cNvSpPr>
          <p:nvPr/>
        </p:nvSpPr>
        <p:spPr bwMode="auto">
          <a:xfrm>
            <a:off x="0" y="3429000"/>
            <a:ext cx="3810000" cy="2590800"/>
          </a:xfrm>
          <a:prstGeom prst="rect">
            <a:avLst/>
          </a:prstGeom>
          <a:noFill/>
          <a:ln w="9525">
            <a:noFill/>
            <a:miter lim="800000"/>
            <a:headEnd/>
            <a:tailEnd/>
          </a:ln>
        </p:spPr>
        <p:txBody>
          <a:bodyPr anchor="ctr"/>
          <a:lstStyle/>
          <a:p>
            <a:pPr algn="ctr">
              <a:defRPr/>
            </a:pPr>
            <a:r>
              <a:rPr lang="en-US" sz="4400" kern="0" dirty="0">
                <a:solidFill>
                  <a:schemeClr val="bg1"/>
                </a:solidFill>
                <a:latin typeface="+mj-lt"/>
                <a:ea typeface="+mj-ea"/>
                <a:cs typeface="+mj-cs"/>
              </a:rPr>
              <a:t>of Santa Catalina Island</a:t>
            </a:r>
            <a:endParaRPr lang="en-US" sz="4400" kern="0" dirty="0">
              <a:solidFill>
                <a:schemeClr val="tx2"/>
              </a:solidFill>
              <a:latin typeface="+mj-lt"/>
              <a:ea typeface="+mj-ea"/>
              <a:cs typeface="+mj-cs"/>
            </a:endParaRPr>
          </a:p>
        </p:txBody>
      </p:sp>
      <p:sp>
        <p:nvSpPr>
          <p:cNvPr id="6" name="Rectangle 2"/>
          <p:cNvSpPr txBox="1">
            <a:spLocks noChangeArrowheads="1"/>
          </p:cNvSpPr>
          <p:nvPr/>
        </p:nvSpPr>
        <p:spPr bwMode="auto">
          <a:xfrm>
            <a:off x="3429000" y="-533400"/>
            <a:ext cx="5029200" cy="2590800"/>
          </a:xfrm>
          <a:prstGeom prst="rect">
            <a:avLst/>
          </a:prstGeom>
          <a:noFill/>
          <a:ln w="9525">
            <a:noFill/>
            <a:miter lim="800000"/>
            <a:headEnd/>
            <a:tailEnd/>
          </a:ln>
        </p:spPr>
        <p:txBody>
          <a:bodyPr anchor="ctr"/>
          <a:lstStyle/>
          <a:p>
            <a:pPr algn="ctr">
              <a:defRPr/>
            </a:pPr>
            <a:r>
              <a:rPr lang="en-US" sz="4400" dirty="0">
                <a:solidFill>
                  <a:schemeClr val="bg1"/>
                </a:solidFill>
                <a:latin typeface="+mj-lt"/>
              </a:rPr>
              <a:t>Geologic Overview</a:t>
            </a:r>
            <a:endParaRPr lang="en-US" sz="4400" kern="0" dirty="0">
              <a:solidFill>
                <a:schemeClr val="tx2"/>
              </a:solidFill>
              <a:effectLst/>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07874" name="Group 2"/>
          <p:cNvGraphicFramePr>
            <a:graphicFrameLocks noGrp="1"/>
          </p:cNvGraphicFramePr>
          <p:nvPr/>
        </p:nvGraphicFramePr>
        <p:xfrm>
          <a:off x="3276600" y="223838"/>
          <a:ext cx="5581650" cy="6410326"/>
        </p:xfrm>
        <a:graphic>
          <a:graphicData uri="http://schemas.openxmlformats.org/drawingml/2006/table">
            <a:tbl>
              <a:tblPr/>
              <a:tblGrid>
                <a:gridCol w="912813">
                  <a:extLst>
                    <a:ext uri="{9D8B030D-6E8A-4147-A177-3AD203B41FA5}">
                      <a16:colId xmlns:a16="http://schemas.microsoft.com/office/drawing/2014/main" val="20000"/>
                    </a:ext>
                  </a:extLst>
                </a:gridCol>
                <a:gridCol w="2754312">
                  <a:extLst>
                    <a:ext uri="{9D8B030D-6E8A-4147-A177-3AD203B41FA5}">
                      <a16:colId xmlns:a16="http://schemas.microsoft.com/office/drawing/2014/main" val="20001"/>
                    </a:ext>
                  </a:extLst>
                </a:gridCol>
                <a:gridCol w="1914525">
                  <a:extLst>
                    <a:ext uri="{9D8B030D-6E8A-4147-A177-3AD203B41FA5}">
                      <a16:colId xmlns:a16="http://schemas.microsoft.com/office/drawing/2014/main" val="20002"/>
                    </a:ext>
                  </a:extLst>
                </a:gridCol>
              </a:tblGrid>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a:ln>
                            <a:noFill/>
                          </a:ln>
                          <a:solidFill>
                            <a:srgbClr val="FF0000"/>
                          </a:solidFill>
                          <a:effectLst/>
                          <a:latin typeface="Arial" charset="0"/>
                          <a:ea typeface="Times New Roman" pitchFamily="18" charset="0"/>
                          <a:cs typeface="Arial" charset="0"/>
                        </a:rPr>
                        <a:t>EVENTS</a:t>
                      </a:r>
                      <a:endParaRPr kumimoji="0" lang="en-US" sz="2400" b="0" i="0" u="sng" strike="noStrike" cap="none" normalizeH="0" baseline="0" dirty="0">
                        <a:ln>
                          <a:noFill/>
                        </a:ln>
                        <a:solidFill>
                          <a:srgbClr val="FF0000"/>
                        </a:solidFill>
                        <a:effectLst/>
                        <a:latin typeface="Times New Roman" pitchFamily="18"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a:ln>
                            <a:noFill/>
                          </a:ln>
                          <a:solidFill>
                            <a:srgbClr val="FF0000"/>
                          </a:solidFill>
                          <a:effectLst/>
                          <a:latin typeface="Arial" charset="0"/>
                          <a:ea typeface="Times New Roman" pitchFamily="18" charset="0"/>
                          <a:cs typeface="Arial" charset="0"/>
                        </a:rPr>
                        <a:t>ERA</a:t>
                      </a:r>
                      <a:endParaRPr kumimoji="0" lang="en-US" sz="2400" b="0" i="0" u="sng" strike="noStrike" cap="none" normalizeH="0" baseline="0" dirty="0">
                        <a:ln>
                          <a:noFill/>
                        </a:ln>
                        <a:solidFill>
                          <a:srgbClr val="FF0000"/>
                        </a:solidFill>
                        <a:effectLst/>
                        <a:latin typeface="Times New Roman" pitchFamily="18"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44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ea typeface="Times New Roman" pitchFamily="18" charset="0"/>
                          <a:cs typeface="Arial" charset="0"/>
                        </a:rPr>
                        <a:t>Translation</a:t>
                      </a:r>
                      <a:endParaRPr kumimoji="0" lang="en-US" sz="1000" b="0" i="0" u="none" strike="noStrike" cap="none" normalizeH="0" baseline="0" dirty="0">
                        <a:ln>
                          <a:noFill/>
                        </a:ln>
                        <a:solidFill>
                          <a:srgbClr val="FF0000"/>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ea typeface="Times New Roman" pitchFamily="18" charset="0"/>
                          <a:cs typeface="Arial" charset="0"/>
                        </a:rPr>
                        <a:t>Transtension, Transpression</a:t>
                      </a:r>
                      <a:endParaRPr kumimoji="0" lang="en-US" sz="1000" b="0" i="0" u="none" strike="noStrike" cap="none" normalizeH="0" baseline="0" dirty="0">
                        <a:ln>
                          <a:noFill/>
                        </a:ln>
                        <a:solidFill>
                          <a:srgbClr val="FF0000"/>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ea typeface="Times New Roman" pitchFamily="18" charset="0"/>
                          <a:cs typeface="Arial" charset="0"/>
                        </a:rPr>
                        <a:t>Terracing</a:t>
                      </a:r>
                      <a:endParaRPr kumimoji="0" lang="en-US" sz="2400" b="0" i="0" u="none" strike="noStrike" cap="none" normalizeH="0" baseline="0" dirty="0">
                        <a:ln>
                          <a:noFill/>
                        </a:ln>
                        <a:solidFill>
                          <a:srgbClr val="FF0000"/>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ea typeface="Times New Roman" pitchFamily="18" charset="0"/>
                          <a:cs typeface="Arial" charset="0"/>
                        </a:rPr>
                        <a:t>LATE CENOZOIC</a:t>
                      </a:r>
                      <a:endParaRPr kumimoji="0" lang="en-US" sz="2400" b="0" i="0" u="none" strike="noStrike" cap="none" normalizeH="0" baseline="0">
                        <a:ln>
                          <a:noFill/>
                        </a:ln>
                        <a:solidFill>
                          <a:srgbClr val="FF0000"/>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44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ea typeface="Times New Roman" pitchFamily="18" charset="0"/>
                          <a:cs typeface="Arial" charset="0"/>
                        </a:rPr>
                        <a:t>Under-plating</a:t>
                      </a:r>
                      <a:endParaRPr kumimoji="0" lang="en-US" sz="1000" b="0" i="0" u="none" strike="noStrike" cap="none" normalizeH="0" baseline="0" dirty="0">
                        <a:ln>
                          <a:noFill/>
                        </a:ln>
                        <a:solidFill>
                          <a:srgbClr val="FF0000"/>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ea typeface="Times New Roman" pitchFamily="18" charset="0"/>
                          <a:cs typeface="Arial" charset="0"/>
                        </a:rPr>
                        <a:t>Uplift</a:t>
                      </a:r>
                      <a:endParaRPr kumimoji="0" lang="en-US" sz="1000" b="0" i="0" u="none" strike="noStrike" cap="none" normalizeH="0" baseline="0" dirty="0">
                        <a:ln>
                          <a:noFill/>
                        </a:ln>
                        <a:solidFill>
                          <a:srgbClr val="FF0000"/>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ea typeface="Times New Roman" pitchFamily="18" charset="0"/>
                          <a:cs typeface="Arial" charset="0"/>
                        </a:rPr>
                        <a:t>Un-roofing</a:t>
                      </a:r>
                      <a:endParaRPr kumimoji="0" lang="en-US" sz="1000" b="0" i="0" u="none" strike="noStrike" cap="none" normalizeH="0" baseline="0" dirty="0">
                        <a:ln>
                          <a:noFill/>
                        </a:ln>
                        <a:solidFill>
                          <a:srgbClr val="FF0000"/>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ea typeface="Times New Roman" pitchFamily="18" charset="0"/>
                          <a:cs typeface="Arial" charset="0"/>
                        </a:rPr>
                        <a:t>Undulating</a:t>
                      </a:r>
                      <a:endParaRPr kumimoji="0" lang="en-US" sz="2400" b="0" i="0" u="none" strike="noStrike" cap="none" normalizeH="0" baseline="0" dirty="0">
                        <a:ln>
                          <a:noFill/>
                        </a:ln>
                        <a:solidFill>
                          <a:srgbClr val="FF0000"/>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ea typeface="Times New Roman" pitchFamily="18" charset="0"/>
                          <a:cs typeface="Arial" charset="0"/>
                        </a:rPr>
                        <a:t>EARLY CENOZOIC</a:t>
                      </a:r>
                      <a:endParaRPr kumimoji="0" lang="en-US" sz="2400" b="0" i="0" u="none" strike="noStrike" cap="none" normalizeH="0" baseline="0" dirty="0">
                        <a:ln>
                          <a:noFill/>
                        </a:ln>
                        <a:solidFill>
                          <a:srgbClr val="FF0000"/>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46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ea typeface="Times New Roman" pitchFamily="18" charset="0"/>
                          <a:cs typeface="Arial" charset="0"/>
                        </a:rPr>
                        <a:t>Magmatic Madness</a:t>
                      </a:r>
                      <a:endParaRPr kumimoji="0" lang="en-US" sz="1000" b="0" i="0" u="none" strike="noStrike" cap="none" normalizeH="0" baseline="0" dirty="0">
                        <a:ln>
                          <a:noFill/>
                        </a:ln>
                        <a:solidFill>
                          <a:srgbClr val="FF0000"/>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ea typeface="Times New Roman" pitchFamily="18" charset="0"/>
                          <a:cs typeface="Arial" charset="0"/>
                        </a:rPr>
                        <a:t>Metamorphism</a:t>
                      </a:r>
                      <a:endParaRPr kumimoji="0" lang="en-US" sz="2400" b="0" i="0" u="none" strike="noStrike" cap="none" normalizeH="0" baseline="0" dirty="0">
                        <a:ln>
                          <a:noFill/>
                        </a:ln>
                        <a:solidFill>
                          <a:srgbClr val="FF0000"/>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ea typeface="Times New Roman" pitchFamily="18" charset="0"/>
                          <a:cs typeface="Arial" charset="0"/>
                        </a:rPr>
                        <a:t>MESOZOIC</a:t>
                      </a:r>
                      <a:endParaRPr kumimoji="0" lang="en-US" sz="2400" b="0" i="0" u="none" strike="noStrike" cap="none" normalizeH="0" baseline="0" dirty="0">
                        <a:ln>
                          <a:noFill/>
                        </a:ln>
                        <a:solidFill>
                          <a:srgbClr val="FF0000"/>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44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ea typeface="Times New Roman" pitchFamily="18" charset="0"/>
                          <a:cs typeface="Arial" charset="0"/>
                        </a:rPr>
                        <a:t>Stable Shelf Sedimentation</a:t>
                      </a:r>
                      <a:endParaRPr kumimoji="0" lang="en-US" sz="2400" b="0" i="0" u="none" strike="noStrike" cap="none" normalizeH="0" baseline="0" dirty="0">
                        <a:ln>
                          <a:noFill/>
                        </a:ln>
                        <a:solidFill>
                          <a:srgbClr val="FF0000"/>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ea typeface="Times New Roman" pitchFamily="18" charset="0"/>
                          <a:cs typeface="Arial" charset="0"/>
                        </a:rPr>
                        <a:t>PALEOZOIC</a:t>
                      </a:r>
                      <a:endParaRPr kumimoji="0" lang="en-US" sz="2400" b="0" i="0" u="none" strike="noStrike" cap="none" normalizeH="0" baseline="0" dirty="0">
                        <a:ln>
                          <a:noFill/>
                        </a:ln>
                        <a:solidFill>
                          <a:srgbClr val="FF0000"/>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200" name="WordArt 32"/>
          <p:cNvSpPr>
            <a:spLocks noChangeArrowheads="1" noChangeShapeType="1" noTextEdit="1"/>
          </p:cNvSpPr>
          <p:nvPr/>
        </p:nvSpPr>
        <p:spPr bwMode="auto">
          <a:xfrm rot="-5400000">
            <a:off x="3433762" y="1214438"/>
            <a:ext cx="638175"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FFCC00"/>
                    </a:gs>
                    <a:gs pos="100000">
                      <a:srgbClr val="E10A05"/>
                    </a:gs>
                  </a:gsLst>
                  <a:lin ang="5400000" scaled="1"/>
                </a:gradFill>
                <a:effectLst>
                  <a:outerShdw dist="35921" dir="2700000" sy="50000" rotWithShape="0">
                    <a:srgbClr val="875B0D">
                      <a:alpha val="70000"/>
                    </a:srgbClr>
                  </a:outerShdw>
                </a:effectLst>
                <a:latin typeface="Arial Black"/>
              </a:rPr>
              <a:t>T</a:t>
            </a:r>
          </a:p>
        </p:txBody>
      </p:sp>
      <p:sp>
        <p:nvSpPr>
          <p:cNvPr id="7201" name="WordArt 33"/>
          <p:cNvSpPr>
            <a:spLocks noChangeArrowheads="1" noChangeShapeType="1" noTextEdit="1"/>
          </p:cNvSpPr>
          <p:nvPr/>
        </p:nvSpPr>
        <p:spPr bwMode="auto">
          <a:xfrm rot="-5400000">
            <a:off x="3495675" y="2676525"/>
            <a:ext cx="514350"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FFCC00"/>
                    </a:gs>
                    <a:gs pos="100000">
                      <a:srgbClr val="E10A05"/>
                    </a:gs>
                  </a:gsLst>
                  <a:lin ang="5400000" scaled="1"/>
                </a:gradFill>
                <a:effectLst>
                  <a:outerShdw dist="35921" dir="2700000" sy="50000" rotWithShape="0">
                    <a:srgbClr val="875B0D">
                      <a:alpha val="70000"/>
                    </a:srgbClr>
                  </a:outerShdw>
                </a:effectLst>
                <a:latin typeface="Arial Black"/>
              </a:rPr>
              <a:t>U</a:t>
            </a:r>
          </a:p>
        </p:txBody>
      </p:sp>
      <p:sp>
        <p:nvSpPr>
          <p:cNvPr id="7202" name="WordArt 34"/>
          <p:cNvSpPr>
            <a:spLocks noChangeArrowheads="1" noChangeShapeType="1" noTextEdit="1"/>
          </p:cNvSpPr>
          <p:nvPr/>
        </p:nvSpPr>
        <p:spPr bwMode="auto">
          <a:xfrm rot="-5400000">
            <a:off x="3433762" y="4186238"/>
            <a:ext cx="638175"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FFCC00"/>
                    </a:gs>
                    <a:gs pos="100000">
                      <a:srgbClr val="E10A05"/>
                    </a:gs>
                  </a:gsLst>
                  <a:lin ang="5400000" scaled="1"/>
                </a:gradFill>
                <a:effectLst>
                  <a:outerShdw dist="35921" dir="2700000" sy="50000" rotWithShape="0">
                    <a:srgbClr val="875B0D">
                      <a:alpha val="70000"/>
                    </a:srgbClr>
                  </a:outerShdw>
                </a:effectLst>
                <a:latin typeface="Arial Black"/>
              </a:rPr>
              <a:t>M</a:t>
            </a:r>
          </a:p>
        </p:txBody>
      </p:sp>
      <p:sp>
        <p:nvSpPr>
          <p:cNvPr id="7203" name="WordArt 35"/>
          <p:cNvSpPr>
            <a:spLocks noChangeArrowheads="1" noChangeShapeType="1" noTextEdit="1"/>
          </p:cNvSpPr>
          <p:nvPr/>
        </p:nvSpPr>
        <p:spPr bwMode="auto">
          <a:xfrm rot="-5400000">
            <a:off x="3433762" y="5557838"/>
            <a:ext cx="638175"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FFCC00"/>
                    </a:gs>
                    <a:gs pos="100000">
                      <a:srgbClr val="E10A05"/>
                    </a:gs>
                  </a:gsLst>
                  <a:lin ang="5400000" scaled="1"/>
                </a:gradFill>
                <a:effectLst>
                  <a:outerShdw dist="35921" dir="2700000" sy="50000" rotWithShape="0">
                    <a:srgbClr val="875B0D">
                      <a:alpha val="70000"/>
                    </a:srgbClr>
                  </a:outerShdw>
                </a:effectLst>
                <a:latin typeface="Arial Black"/>
              </a:rPr>
              <a:t>S</a:t>
            </a:r>
          </a:p>
        </p:txBody>
      </p:sp>
      <p:pic>
        <p:nvPicPr>
          <p:cNvPr id="7204" name="Picture 39" descr="http://img169.imageshack.us/img169/5567/flamesanimjl0.gif"/>
          <p:cNvPicPr>
            <a:picLocks noChangeAspect="1" noChangeArrowheads="1" noCrop="1"/>
          </p:cNvPicPr>
          <p:nvPr/>
        </p:nvPicPr>
        <p:blipFill>
          <a:blip r:embed="rId3" cstate="print"/>
          <a:srcRect/>
          <a:stretch>
            <a:fillRect/>
          </a:stretch>
        </p:blipFill>
        <p:spPr bwMode="auto">
          <a:xfrm>
            <a:off x="0" y="1"/>
            <a:ext cx="2974554"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Group 2"/>
          <p:cNvGraphicFramePr>
            <a:graphicFrameLocks noGrp="1"/>
          </p:cNvGraphicFramePr>
          <p:nvPr/>
        </p:nvGraphicFramePr>
        <p:xfrm>
          <a:off x="1752600" y="223838"/>
          <a:ext cx="5581650" cy="6410326"/>
        </p:xfrm>
        <a:graphic>
          <a:graphicData uri="http://schemas.openxmlformats.org/drawingml/2006/table">
            <a:tbl>
              <a:tblPr/>
              <a:tblGrid>
                <a:gridCol w="912813">
                  <a:extLst>
                    <a:ext uri="{9D8B030D-6E8A-4147-A177-3AD203B41FA5}">
                      <a16:colId xmlns:a16="http://schemas.microsoft.com/office/drawing/2014/main" val="20000"/>
                    </a:ext>
                  </a:extLst>
                </a:gridCol>
                <a:gridCol w="2754312">
                  <a:extLst>
                    <a:ext uri="{9D8B030D-6E8A-4147-A177-3AD203B41FA5}">
                      <a16:colId xmlns:a16="http://schemas.microsoft.com/office/drawing/2014/main" val="20001"/>
                    </a:ext>
                  </a:extLst>
                </a:gridCol>
                <a:gridCol w="1914525">
                  <a:extLst>
                    <a:ext uri="{9D8B030D-6E8A-4147-A177-3AD203B41FA5}">
                      <a16:colId xmlns:a16="http://schemas.microsoft.com/office/drawing/2014/main" val="20002"/>
                    </a:ext>
                  </a:extLst>
                </a:gridCol>
              </a:tblGrid>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EVENTS</a:t>
                      </a:r>
                      <a:endParaRPr kumimoji="0" lang="en-US" sz="2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ERA</a:t>
                      </a:r>
                      <a:endParaRPr kumimoji="0" lang="en-US" sz="2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44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Translation</a:t>
                      </a:r>
                      <a:endParaRPr kumimoji="0" lang="en-US" sz="10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Transtension, Transpression</a:t>
                      </a:r>
                      <a:endParaRPr kumimoji="0" lang="en-US" sz="10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Terracing</a:t>
                      </a:r>
                      <a:endParaRPr kumimoji="0" lang="en-US" sz="24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LATE CENOZOIC</a:t>
                      </a:r>
                      <a:endParaRPr kumimoji="0" lang="en-US" sz="24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44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2"/>
                          </a:solidFill>
                          <a:effectLst/>
                          <a:latin typeface="Arial" charset="0"/>
                          <a:ea typeface="Times New Roman" pitchFamily="18" charset="0"/>
                          <a:cs typeface="Arial" charset="0"/>
                        </a:rPr>
                        <a:t>Under-plating</a:t>
                      </a:r>
                      <a:endParaRPr kumimoji="0" lang="en-US" sz="1000" b="0" i="0" u="none" strike="noStrike" cap="none" normalizeH="0" baseline="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bg2"/>
                          </a:solidFill>
                          <a:effectLst/>
                          <a:latin typeface="Arial" charset="0"/>
                          <a:ea typeface="Times New Roman" pitchFamily="18" charset="0"/>
                          <a:cs typeface="Arial" charset="0"/>
                        </a:rPr>
                        <a:t>Uplift</a:t>
                      </a:r>
                      <a:endParaRPr kumimoji="0" lang="en-US" sz="1000" b="0" i="0" u="none" strike="noStrike" cap="none" normalizeH="0" baseline="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bg2"/>
                          </a:solidFill>
                          <a:effectLst/>
                          <a:latin typeface="Arial" charset="0"/>
                          <a:ea typeface="Times New Roman" pitchFamily="18" charset="0"/>
                          <a:cs typeface="Arial" charset="0"/>
                        </a:rPr>
                        <a:t>Un-roofing</a:t>
                      </a:r>
                      <a:endParaRPr kumimoji="0" lang="en-US" sz="1000" b="0" i="0" u="none" strike="noStrike" cap="none" normalizeH="0" baseline="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bg2"/>
                          </a:solidFill>
                          <a:effectLst/>
                          <a:latin typeface="Arial" charset="0"/>
                          <a:ea typeface="Times New Roman" pitchFamily="18" charset="0"/>
                          <a:cs typeface="Arial" charset="0"/>
                        </a:rPr>
                        <a:t>Undulating</a:t>
                      </a:r>
                      <a:endParaRPr kumimoji="0" lang="en-US" sz="2400" b="0" i="0" u="none" strike="noStrike" cap="none" normalizeH="0" baseline="0">
                        <a:ln>
                          <a:noFill/>
                        </a:ln>
                        <a:solidFill>
                          <a:schemeClr val="bg2"/>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EARLY CENOZOIC</a:t>
                      </a:r>
                      <a:endParaRPr kumimoji="0" lang="en-US" sz="24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46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2"/>
                          </a:solidFill>
                          <a:effectLst/>
                          <a:latin typeface="Arial" charset="0"/>
                          <a:ea typeface="Times New Roman" pitchFamily="18" charset="0"/>
                          <a:cs typeface="Arial" charset="0"/>
                        </a:rPr>
                        <a:t>Magmatic Madness</a:t>
                      </a:r>
                      <a:endParaRPr kumimoji="0" lang="en-US" sz="1000" b="0" i="0" u="none" strike="noStrike" cap="none" normalizeH="0" baseline="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bg2"/>
                          </a:solidFill>
                          <a:effectLst/>
                          <a:latin typeface="Arial" charset="0"/>
                          <a:ea typeface="Times New Roman" pitchFamily="18" charset="0"/>
                          <a:cs typeface="Arial" charset="0"/>
                        </a:rPr>
                        <a:t>Metamorphism</a:t>
                      </a:r>
                      <a:endParaRPr kumimoji="0" lang="en-US" sz="2400" b="0" i="0" u="none" strike="noStrike" cap="none" normalizeH="0" baseline="0">
                        <a:ln>
                          <a:noFill/>
                        </a:ln>
                        <a:solidFill>
                          <a:schemeClr val="bg2"/>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MESOZOIC</a:t>
                      </a:r>
                      <a:endParaRPr kumimoji="0" lang="en-US" sz="24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44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Times New Roman" pitchFamily="18" charset="0"/>
                          <a:cs typeface="Arial" charset="0"/>
                        </a:rPr>
                        <a:t>Stable Shelf Sedimentation</a:t>
                      </a:r>
                      <a:endParaRPr kumimoji="0" lang="en-US"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Times New Roman" pitchFamily="18" charset="0"/>
                          <a:cs typeface="Arial" charset="0"/>
                        </a:rPr>
                        <a:t>PALEOZOIC</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WordArt 32"/>
          <p:cNvSpPr>
            <a:spLocks noChangeArrowheads="1" noChangeShapeType="1" noTextEdit="1"/>
          </p:cNvSpPr>
          <p:nvPr/>
        </p:nvSpPr>
        <p:spPr bwMode="auto">
          <a:xfrm rot="-5400000">
            <a:off x="1909762" y="1214438"/>
            <a:ext cx="638175"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FFCC00"/>
                    </a:gs>
                    <a:gs pos="100000">
                      <a:srgbClr val="E10A05"/>
                    </a:gs>
                  </a:gsLst>
                  <a:lin ang="5400000" scaled="1"/>
                </a:gradFill>
                <a:effectLst>
                  <a:outerShdw dist="35921" dir="2700000" sy="50000" rotWithShape="0">
                    <a:srgbClr val="875B0D">
                      <a:alpha val="70000"/>
                    </a:srgbClr>
                  </a:outerShdw>
                </a:effectLst>
                <a:latin typeface="Arial Black"/>
              </a:rPr>
              <a:t>T</a:t>
            </a:r>
          </a:p>
        </p:txBody>
      </p:sp>
      <p:sp>
        <p:nvSpPr>
          <p:cNvPr id="5" name="WordArt 33"/>
          <p:cNvSpPr>
            <a:spLocks noChangeArrowheads="1" noChangeShapeType="1" noTextEdit="1"/>
          </p:cNvSpPr>
          <p:nvPr/>
        </p:nvSpPr>
        <p:spPr bwMode="auto">
          <a:xfrm rot="-5400000">
            <a:off x="1971675" y="2676525"/>
            <a:ext cx="514350"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FFCC00"/>
                    </a:gs>
                    <a:gs pos="100000">
                      <a:srgbClr val="E10A05"/>
                    </a:gs>
                  </a:gsLst>
                  <a:lin ang="5400000" scaled="1"/>
                </a:gradFill>
                <a:effectLst>
                  <a:outerShdw dist="35921" dir="2700000" sy="50000" rotWithShape="0">
                    <a:srgbClr val="875B0D">
                      <a:alpha val="70000"/>
                    </a:srgbClr>
                  </a:outerShdw>
                </a:effectLst>
                <a:latin typeface="Arial Black"/>
              </a:rPr>
              <a:t>U</a:t>
            </a:r>
          </a:p>
        </p:txBody>
      </p:sp>
      <p:sp>
        <p:nvSpPr>
          <p:cNvPr id="6" name="WordArt 34"/>
          <p:cNvSpPr>
            <a:spLocks noChangeArrowheads="1" noChangeShapeType="1" noTextEdit="1"/>
          </p:cNvSpPr>
          <p:nvPr/>
        </p:nvSpPr>
        <p:spPr bwMode="auto">
          <a:xfrm rot="-5400000">
            <a:off x="1909762" y="4186238"/>
            <a:ext cx="638175"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FFCC00"/>
                    </a:gs>
                    <a:gs pos="100000">
                      <a:srgbClr val="E10A05"/>
                    </a:gs>
                  </a:gsLst>
                  <a:lin ang="5400000" scaled="1"/>
                </a:gradFill>
                <a:effectLst>
                  <a:outerShdw dist="35921" dir="2700000" sy="50000" rotWithShape="0">
                    <a:srgbClr val="875B0D">
                      <a:alpha val="70000"/>
                    </a:srgbClr>
                  </a:outerShdw>
                </a:effectLst>
                <a:latin typeface="Arial Black"/>
              </a:rPr>
              <a:t>M</a:t>
            </a:r>
          </a:p>
        </p:txBody>
      </p:sp>
      <p:sp>
        <p:nvSpPr>
          <p:cNvPr id="7" name="WordArt 35"/>
          <p:cNvSpPr>
            <a:spLocks noChangeArrowheads="1" noChangeShapeType="1" noTextEdit="1"/>
          </p:cNvSpPr>
          <p:nvPr/>
        </p:nvSpPr>
        <p:spPr bwMode="auto">
          <a:xfrm rot="-5400000">
            <a:off x="1909762" y="5557838"/>
            <a:ext cx="638175" cy="647700"/>
          </a:xfrm>
          <a:prstGeom prst="rect">
            <a:avLst/>
          </a:prstGeom>
        </p:spPr>
        <p:txBody>
          <a:bodyPr wrap="none" fromWordArt="1">
            <a:prstTxWarp prst="textFadeUp">
              <a:avLst>
                <a:gd name="adj" fmla="val 9991"/>
              </a:avLst>
            </a:prstTxWarp>
          </a:bodyPr>
          <a:lstStyle/>
          <a:p>
            <a:pPr algn="ctr"/>
            <a:r>
              <a:rPr lang="en-US" sz="3600" kern="10" dirty="0">
                <a:ln w="12700">
                  <a:solidFill>
                    <a:srgbClr val="B2B2B2"/>
                  </a:solidFill>
                  <a:round/>
                  <a:headEnd/>
                  <a:tailEnd/>
                </a:ln>
                <a:gradFill rotWithShape="1">
                  <a:gsLst>
                    <a:gs pos="0">
                      <a:srgbClr val="FFCC00"/>
                    </a:gs>
                    <a:gs pos="100000">
                      <a:srgbClr val="E10A05"/>
                    </a:gs>
                  </a:gsLst>
                  <a:lin ang="5400000" scaled="1"/>
                </a:gradFill>
                <a:effectLst>
                  <a:outerShdw dist="35921" dir="2700000" sy="50000" rotWithShape="0">
                    <a:srgbClr val="875B0D">
                      <a:alpha val="70000"/>
                    </a:srgbClr>
                  </a:outerShdw>
                </a:effectLst>
                <a:latin typeface="Arial Black"/>
              </a:rPr>
              <a: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ALEOZOIC.jpg"/>
          <p:cNvPicPr>
            <a:picLocks noChangeAspect="1"/>
          </p:cNvPicPr>
          <p:nvPr/>
        </p:nvPicPr>
        <p:blipFill>
          <a:blip r:embed="rId3" cstate="print"/>
          <a:stretch>
            <a:fillRect/>
          </a:stretch>
        </p:blipFill>
        <p:spPr>
          <a:xfrm>
            <a:off x="0" y="2589276"/>
            <a:ext cx="9144000" cy="2624532"/>
          </a:xfrm>
          <a:prstGeom prst="rect">
            <a:avLst/>
          </a:prstGeom>
        </p:spPr>
      </p:pic>
      <p:sp>
        <p:nvSpPr>
          <p:cNvPr id="3" name="TextBox 2"/>
          <p:cNvSpPr txBox="1"/>
          <p:nvPr/>
        </p:nvSpPr>
        <p:spPr>
          <a:xfrm>
            <a:off x="3733800" y="4124960"/>
            <a:ext cx="1676400" cy="400110"/>
          </a:xfrm>
          <a:prstGeom prst="rect">
            <a:avLst/>
          </a:prstGeom>
          <a:noFill/>
        </p:spPr>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latin typeface="Arial" pitchFamily="34" charset="0"/>
                <a:cs typeface="Arial" pitchFamily="34" charset="0"/>
              </a:rPr>
              <a:t>Limestone</a:t>
            </a:r>
          </a:p>
        </p:txBody>
      </p:sp>
      <p:cxnSp>
        <p:nvCxnSpPr>
          <p:cNvPr id="4" name="Straight Arrow Connector 3"/>
          <p:cNvCxnSpPr/>
          <p:nvPr/>
        </p:nvCxnSpPr>
        <p:spPr bwMode="auto">
          <a:xfrm flipV="1">
            <a:off x="4846320" y="3048000"/>
            <a:ext cx="975360" cy="1082040"/>
          </a:xfrm>
          <a:prstGeom prst="straightConnector1">
            <a:avLst/>
          </a:prstGeom>
          <a:solidFill>
            <a:schemeClr val="accent1"/>
          </a:solidFill>
          <a:ln w="25400" cap="flat" cmpd="sng" algn="ctr">
            <a:solidFill>
              <a:schemeClr val="tx1"/>
            </a:solidFill>
            <a:prstDash val="solid"/>
            <a:round/>
            <a:headEnd type="none" w="med" len="med"/>
            <a:tailEnd type="arrow"/>
          </a:ln>
          <a:effectLst>
            <a:outerShdw blurRad="50800" dist="38100" dir="8100000" algn="tr" rotWithShape="0">
              <a:prstClr val="black">
                <a:alpha val="40000"/>
              </a:prstClr>
            </a:outerShdw>
          </a:effectLst>
        </p:spPr>
      </p:cxnSp>
      <p:pic>
        <p:nvPicPr>
          <p:cNvPr id="132097" name="Picture 1"/>
          <p:cNvPicPr>
            <a:picLocks noChangeAspect="1" noChangeArrowheads="1"/>
          </p:cNvPicPr>
          <p:nvPr/>
        </p:nvPicPr>
        <p:blipFill>
          <a:blip r:embed="rId4" cstate="print"/>
          <a:srcRect l="35250" t="73047" r="21500" b="12734"/>
          <a:stretch>
            <a:fillRect/>
          </a:stretch>
        </p:blipFill>
        <p:spPr bwMode="auto">
          <a:xfrm>
            <a:off x="1558108" y="467360"/>
            <a:ext cx="6027783" cy="1585342"/>
          </a:xfrm>
          <a:prstGeom prst="rect">
            <a:avLst/>
          </a:prstGeom>
          <a:noFill/>
          <a:ln w="9525">
            <a:noFill/>
            <a:miter lim="800000"/>
            <a:headEnd/>
            <a:tailEnd/>
          </a:ln>
        </p:spPr>
      </p:pic>
      <p:sp>
        <p:nvSpPr>
          <p:cNvPr id="8" name="TextBox 7"/>
          <p:cNvSpPr txBox="1"/>
          <p:nvPr/>
        </p:nvSpPr>
        <p:spPr>
          <a:xfrm>
            <a:off x="6537960" y="3182372"/>
            <a:ext cx="2590800" cy="707886"/>
          </a:xfrm>
          <a:prstGeom prst="rect">
            <a:avLst/>
          </a:prstGeom>
          <a:noFill/>
        </p:spPr>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latin typeface="Arial" pitchFamily="34" charset="0"/>
                <a:cs typeface="Arial" pitchFamily="34" charset="0"/>
              </a:rPr>
              <a:t>Stable Continental</a:t>
            </a:r>
          </a:p>
          <a:p>
            <a:pPr algn="ctr"/>
            <a:r>
              <a:rPr lang="en-US" sz="2000" b="1" dirty="0">
                <a:solidFill>
                  <a:schemeClr val="tx1"/>
                </a:solidFill>
                <a:effectLst>
                  <a:outerShdw blurRad="38100" dist="38100" dir="2700000" algn="tl">
                    <a:srgbClr val="000000">
                      <a:alpha val="43137"/>
                    </a:srgbClr>
                  </a:outerShdw>
                </a:effectLst>
                <a:latin typeface="Arial" pitchFamily="34" charset="0"/>
                <a:cs typeface="Arial" pitchFamily="34" charset="0"/>
              </a:rPr>
              <a:t>Crust (craton)</a:t>
            </a:r>
          </a:p>
        </p:txBody>
      </p:sp>
      <p:sp>
        <p:nvSpPr>
          <p:cNvPr id="9" name="TextBox 8"/>
          <p:cNvSpPr txBox="1"/>
          <p:nvPr/>
        </p:nvSpPr>
        <p:spPr>
          <a:xfrm>
            <a:off x="6233160" y="2616200"/>
            <a:ext cx="1676400" cy="400110"/>
          </a:xfrm>
          <a:prstGeom prst="rect">
            <a:avLst/>
          </a:prstGeom>
          <a:noFill/>
        </p:spPr>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latin typeface="Arial" pitchFamily="34" charset="0"/>
                <a:cs typeface="Arial" pitchFamily="34" charset="0"/>
              </a:rPr>
              <a:t>ARIZONA</a:t>
            </a:r>
          </a:p>
        </p:txBody>
      </p:sp>
      <p:sp>
        <p:nvSpPr>
          <p:cNvPr id="10" name="TextBox 9"/>
          <p:cNvSpPr txBox="1"/>
          <p:nvPr/>
        </p:nvSpPr>
        <p:spPr>
          <a:xfrm>
            <a:off x="0" y="2951480"/>
            <a:ext cx="1676400" cy="400110"/>
          </a:xfrm>
          <a:prstGeom prst="rect">
            <a:avLst/>
          </a:prstGeom>
          <a:noFill/>
        </p:spPr>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latin typeface="Arial" pitchFamily="34" charset="0"/>
                <a:cs typeface="Arial" pitchFamily="34" charset="0"/>
              </a:rPr>
              <a:t>SAN DIEGO</a:t>
            </a:r>
          </a:p>
        </p:txBody>
      </p:sp>
      <p:cxnSp>
        <p:nvCxnSpPr>
          <p:cNvPr id="11" name="Straight Arrow Connector 10"/>
          <p:cNvCxnSpPr/>
          <p:nvPr/>
        </p:nvCxnSpPr>
        <p:spPr bwMode="auto">
          <a:xfrm flipH="1" flipV="1">
            <a:off x="670560" y="3444876"/>
            <a:ext cx="853440" cy="913764"/>
          </a:xfrm>
          <a:prstGeom prst="straightConnector1">
            <a:avLst/>
          </a:prstGeom>
          <a:solidFill>
            <a:schemeClr val="accent1"/>
          </a:solidFill>
          <a:ln w="25400" cap="flat" cmpd="sng" algn="ctr">
            <a:solidFill>
              <a:schemeClr val="tx1"/>
            </a:solidFill>
            <a:prstDash val="solid"/>
            <a:round/>
            <a:headEnd type="none" w="med" len="med"/>
            <a:tailEnd type="arrow"/>
          </a:ln>
          <a:effectLst>
            <a:outerShdw blurRad="50800" dist="38100" dir="8100000" algn="tr" rotWithShape="0">
              <a:prstClr val="black">
                <a:alpha val="40000"/>
              </a:prstClr>
            </a:outerShdw>
          </a:effectLst>
        </p:spPr>
      </p:cxnSp>
      <p:cxnSp>
        <p:nvCxnSpPr>
          <p:cNvPr id="14" name="Straight Arrow Connector 13"/>
          <p:cNvCxnSpPr/>
          <p:nvPr/>
        </p:nvCxnSpPr>
        <p:spPr bwMode="auto">
          <a:xfrm flipV="1">
            <a:off x="1737360" y="3444876"/>
            <a:ext cx="746760" cy="929004"/>
          </a:xfrm>
          <a:prstGeom prst="straightConnector1">
            <a:avLst/>
          </a:prstGeom>
          <a:solidFill>
            <a:schemeClr val="accent1"/>
          </a:solidFill>
          <a:ln w="25400" cap="flat" cmpd="sng" algn="ctr">
            <a:solidFill>
              <a:schemeClr val="tx1"/>
            </a:solidFill>
            <a:prstDash val="solid"/>
            <a:round/>
            <a:headEnd type="none" w="med" len="med"/>
            <a:tailEnd type="arrow"/>
          </a:ln>
          <a:effectLst>
            <a:outerShdw blurRad="50800" dist="38100" dir="8100000" algn="tr" rotWithShape="0">
              <a:prstClr val="black">
                <a:alpha val="40000"/>
              </a:prstClr>
            </a:outerShdw>
          </a:effectLst>
        </p:spPr>
      </p:cxnSp>
      <p:sp>
        <p:nvSpPr>
          <p:cNvPr id="24" name="TextBox 23"/>
          <p:cNvSpPr txBox="1"/>
          <p:nvPr/>
        </p:nvSpPr>
        <p:spPr>
          <a:xfrm>
            <a:off x="533400" y="4399280"/>
            <a:ext cx="2255520" cy="400110"/>
          </a:xfrm>
          <a:prstGeom prst="rect">
            <a:avLst/>
          </a:prstGeom>
          <a:noFill/>
        </p:spPr>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latin typeface="Arial" pitchFamily="34" charset="0"/>
                <a:cs typeface="Arial" pitchFamily="34" charset="0"/>
              </a:rPr>
              <a:t>Ocean Crust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Group 2"/>
          <p:cNvGraphicFramePr>
            <a:graphicFrameLocks noGrp="1"/>
          </p:cNvGraphicFramePr>
          <p:nvPr/>
        </p:nvGraphicFramePr>
        <p:xfrm>
          <a:off x="1752600" y="223838"/>
          <a:ext cx="5581650" cy="6410326"/>
        </p:xfrm>
        <a:graphic>
          <a:graphicData uri="http://schemas.openxmlformats.org/drawingml/2006/table">
            <a:tbl>
              <a:tblPr/>
              <a:tblGrid>
                <a:gridCol w="912813">
                  <a:extLst>
                    <a:ext uri="{9D8B030D-6E8A-4147-A177-3AD203B41FA5}">
                      <a16:colId xmlns:a16="http://schemas.microsoft.com/office/drawing/2014/main" val="20000"/>
                    </a:ext>
                  </a:extLst>
                </a:gridCol>
                <a:gridCol w="2754312">
                  <a:extLst>
                    <a:ext uri="{9D8B030D-6E8A-4147-A177-3AD203B41FA5}">
                      <a16:colId xmlns:a16="http://schemas.microsoft.com/office/drawing/2014/main" val="20001"/>
                    </a:ext>
                  </a:extLst>
                </a:gridCol>
                <a:gridCol w="1914525">
                  <a:extLst>
                    <a:ext uri="{9D8B030D-6E8A-4147-A177-3AD203B41FA5}">
                      <a16:colId xmlns:a16="http://schemas.microsoft.com/office/drawing/2014/main" val="20002"/>
                    </a:ext>
                  </a:extLst>
                </a:gridCol>
              </a:tblGrid>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EVENTS</a:t>
                      </a:r>
                      <a:endParaRPr kumimoji="0" lang="en-US" sz="2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ERA</a:t>
                      </a:r>
                      <a:endParaRPr kumimoji="0" lang="en-US" sz="2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44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Translation</a:t>
                      </a:r>
                      <a:endParaRPr kumimoji="0" lang="en-US" sz="10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Transtension, Transpression</a:t>
                      </a:r>
                      <a:endParaRPr kumimoji="0" lang="en-US" sz="10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Terracing</a:t>
                      </a:r>
                      <a:endParaRPr kumimoji="0" lang="en-US" sz="24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LATE CENOZOIC</a:t>
                      </a:r>
                      <a:endParaRPr kumimoji="0" lang="en-US" sz="24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44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Under-plating</a:t>
                      </a:r>
                      <a:endParaRPr kumimoji="0" lang="en-US" sz="10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Uplift</a:t>
                      </a:r>
                      <a:endParaRPr kumimoji="0" lang="en-US" sz="10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Un-roofing</a:t>
                      </a:r>
                      <a:endParaRPr kumimoji="0" lang="en-US" sz="10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Undulating</a:t>
                      </a:r>
                      <a:endParaRPr kumimoji="0" lang="en-US" sz="24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EARLY CENOZOIC</a:t>
                      </a:r>
                      <a:endParaRPr kumimoji="0" lang="en-US" sz="24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46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Times New Roman" pitchFamily="18" charset="0"/>
                          <a:cs typeface="Arial" charset="0"/>
                        </a:rPr>
                        <a:t>Magmatic Madness</a:t>
                      </a:r>
                      <a:endParaRPr kumimoji="0" lang="en-US"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ea typeface="Times New Roman" pitchFamily="18" charset="0"/>
                          <a:cs typeface="Arial" charset="0"/>
                        </a:rPr>
                        <a:t>Metamorphism</a:t>
                      </a:r>
                      <a:endParaRPr kumimoji="0" lang="en-US"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Times New Roman" pitchFamily="18" charset="0"/>
                          <a:cs typeface="Arial" charset="0"/>
                        </a:rPr>
                        <a:t>MESOZOIC</a:t>
                      </a:r>
                      <a:endParaRPr kumimoji="0" lang="en-US" sz="2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44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Stable Shelf Sedimentation</a:t>
                      </a:r>
                      <a:endParaRPr kumimoji="0" lang="en-US" sz="16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ea typeface="Times New Roman" pitchFamily="18" charset="0"/>
                          <a:cs typeface="Arial" charset="0"/>
                        </a:rPr>
                        <a:t>PALEOZOIC</a:t>
                      </a:r>
                      <a:endParaRPr kumimoji="0" lang="en-US" sz="1600" b="0" i="0" u="none" strike="noStrike" cap="none" normalizeH="0" baseline="0" dirty="0">
                        <a:ln>
                          <a:noFill/>
                        </a:ln>
                        <a:solidFill>
                          <a:schemeClr val="bg2"/>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WordArt 32"/>
          <p:cNvSpPr>
            <a:spLocks noChangeArrowheads="1" noChangeShapeType="1" noTextEdit="1"/>
          </p:cNvSpPr>
          <p:nvPr/>
        </p:nvSpPr>
        <p:spPr bwMode="auto">
          <a:xfrm rot="-5400000">
            <a:off x="1909762" y="1214438"/>
            <a:ext cx="638175"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FFCC00"/>
                    </a:gs>
                    <a:gs pos="100000">
                      <a:srgbClr val="E10A05"/>
                    </a:gs>
                  </a:gsLst>
                  <a:lin ang="5400000" scaled="1"/>
                </a:gradFill>
                <a:effectLst>
                  <a:outerShdw dist="35921" dir="2700000" sy="50000" rotWithShape="0">
                    <a:srgbClr val="875B0D">
                      <a:alpha val="70000"/>
                    </a:srgbClr>
                  </a:outerShdw>
                </a:effectLst>
                <a:latin typeface="Arial Black"/>
              </a:rPr>
              <a:t>T</a:t>
            </a:r>
          </a:p>
        </p:txBody>
      </p:sp>
      <p:sp>
        <p:nvSpPr>
          <p:cNvPr id="5" name="WordArt 33"/>
          <p:cNvSpPr>
            <a:spLocks noChangeArrowheads="1" noChangeShapeType="1" noTextEdit="1"/>
          </p:cNvSpPr>
          <p:nvPr/>
        </p:nvSpPr>
        <p:spPr bwMode="auto">
          <a:xfrm rot="-5400000">
            <a:off x="1971675" y="2676525"/>
            <a:ext cx="514350"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FFCC00"/>
                    </a:gs>
                    <a:gs pos="100000">
                      <a:srgbClr val="E10A05"/>
                    </a:gs>
                  </a:gsLst>
                  <a:lin ang="5400000" scaled="1"/>
                </a:gradFill>
                <a:effectLst>
                  <a:outerShdw dist="35921" dir="2700000" sy="50000" rotWithShape="0">
                    <a:srgbClr val="875B0D">
                      <a:alpha val="70000"/>
                    </a:srgbClr>
                  </a:outerShdw>
                </a:effectLst>
                <a:latin typeface="Arial Black"/>
              </a:rPr>
              <a:t>U</a:t>
            </a:r>
          </a:p>
        </p:txBody>
      </p:sp>
      <p:sp>
        <p:nvSpPr>
          <p:cNvPr id="6" name="WordArt 34"/>
          <p:cNvSpPr>
            <a:spLocks noChangeArrowheads="1" noChangeShapeType="1" noTextEdit="1"/>
          </p:cNvSpPr>
          <p:nvPr/>
        </p:nvSpPr>
        <p:spPr bwMode="auto">
          <a:xfrm rot="-5400000">
            <a:off x="1909762" y="4186238"/>
            <a:ext cx="638175"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FFCC00"/>
                    </a:gs>
                    <a:gs pos="100000">
                      <a:srgbClr val="E10A05"/>
                    </a:gs>
                  </a:gsLst>
                  <a:lin ang="5400000" scaled="1"/>
                </a:gradFill>
                <a:effectLst>
                  <a:outerShdw dist="35921" dir="2700000" sy="50000" rotWithShape="0">
                    <a:srgbClr val="875B0D">
                      <a:alpha val="70000"/>
                    </a:srgbClr>
                  </a:outerShdw>
                </a:effectLst>
                <a:latin typeface="Arial Black"/>
              </a:rPr>
              <a:t>M</a:t>
            </a:r>
          </a:p>
        </p:txBody>
      </p:sp>
      <p:sp>
        <p:nvSpPr>
          <p:cNvPr id="7" name="WordArt 35"/>
          <p:cNvSpPr>
            <a:spLocks noChangeArrowheads="1" noChangeShapeType="1" noTextEdit="1"/>
          </p:cNvSpPr>
          <p:nvPr/>
        </p:nvSpPr>
        <p:spPr bwMode="auto">
          <a:xfrm rot="-5400000">
            <a:off x="1909762" y="5557838"/>
            <a:ext cx="638175"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FFCC00"/>
                    </a:gs>
                    <a:gs pos="100000">
                      <a:srgbClr val="E10A05"/>
                    </a:gs>
                  </a:gsLst>
                  <a:lin ang="5400000" scaled="1"/>
                </a:gradFill>
                <a:effectLst>
                  <a:outerShdw dist="35921" dir="2700000" sy="50000" rotWithShape="0">
                    <a:srgbClr val="875B0D">
                      <a:alpha val="70000"/>
                    </a:srgbClr>
                  </a:outerShdw>
                </a:effectLst>
                <a:latin typeface="Arial Black"/>
              </a:rPr>
              <a: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l="34250" t="59141" r="22487" b="26797"/>
          <a:stretch>
            <a:fillRect/>
          </a:stretch>
        </p:blipFill>
        <p:spPr bwMode="auto">
          <a:xfrm>
            <a:off x="1910080" y="426720"/>
            <a:ext cx="5313680" cy="1381760"/>
          </a:xfrm>
          <a:prstGeom prst="rect">
            <a:avLst/>
          </a:prstGeom>
          <a:noFill/>
          <a:ln w="9525">
            <a:noFill/>
            <a:miter lim="800000"/>
            <a:headEnd/>
            <a:tailEnd/>
          </a:ln>
        </p:spPr>
      </p:pic>
      <p:pic>
        <p:nvPicPr>
          <p:cNvPr id="4" name="Picture 3" descr="MESOZOIC.jpg"/>
          <p:cNvPicPr>
            <a:picLocks noChangeAspect="1"/>
          </p:cNvPicPr>
          <p:nvPr/>
        </p:nvPicPr>
        <p:blipFill>
          <a:blip r:embed="rId4" cstate="print"/>
          <a:srcRect t="8791"/>
          <a:stretch>
            <a:fillRect/>
          </a:stretch>
        </p:blipFill>
        <p:spPr>
          <a:xfrm>
            <a:off x="-1464468" y="2514600"/>
            <a:ext cx="11249975" cy="3794760"/>
          </a:xfrm>
          <a:prstGeom prst="rect">
            <a:avLst/>
          </a:prstGeom>
        </p:spPr>
      </p:pic>
      <p:sp>
        <p:nvSpPr>
          <p:cNvPr id="5" name="TextBox 4"/>
          <p:cNvSpPr txBox="1"/>
          <p:nvPr/>
        </p:nvSpPr>
        <p:spPr>
          <a:xfrm rot="321561">
            <a:off x="425940" y="3576321"/>
            <a:ext cx="2606040" cy="400110"/>
          </a:xfrm>
          <a:prstGeom prst="rect">
            <a:avLst/>
          </a:prstGeom>
          <a:noFill/>
        </p:spPr>
        <p:txBody>
          <a:bodyPr wrap="square" rtlCol="0">
            <a:spAutoFit/>
          </a:bodyPr>
          <a:lstStyle/>
          <a:p>
            <a:pPr algn="ctr"/>
            <a:r>
              <a:rPr lang="en-US" sz="2000" b="1" dirty="0">
                <a:solidFill>
                  <a:schemeClr val="tx1"/>
                </a:solidFill>
                <a:effectLst>
                  <a:outerShdw blurRad="50800" dist="38100" dir="2400000" algn="t" rotWithShape="0">
                    <a:schemeClr val="bg1">
                      <a:alpha val="51000"/>
                    </a:schemeClr>
                  </a:outerShdw>
                </a:effectLst>
                <a:latin typeface="Arial" pitchFamily="34" charset="0"/>
                <a:cs typeface="Arial" pitchFamily="34" charset="0"/>
              </a:rPr>
              <a:t>Farallon Plate</a:t>
            </a:r>
          </a:p>
        </p:txBody>
      </p:sp>
      <p:sp>
        <p:nvSpPr>
          <p:cNvPr id="6" name="TextBox 5"/>
          <p:cNvSpPr txBox="1"/>
          <p:nvPr/>
        </p:nvSpPr>
        <p:spPr>
          <a:xfrm>
            <a:off x="5425440" y="4079240"/>
            <a:ext cx="3718560" cy="400110"/>
          </a:xfrm>
          <a:prstGeom prst="rect">
            <a:avLst/>
          </a:prstGeom>
          <a:noFill/>
        </p:spPr>
        <p:txBody>
          <a:bodyPr wrap="square" rtlCol="0">
            <a:spAutoFit/>
          </a:bodyPr>
          <a:lstStyle/>
          <a:p>
            <a:pPr algn="ctr"/>
            <a:r>
              <a:rPr lang="en-US" sz="2000" b="1" dirty="0">
                <a:solidFill>
                  <a:schemeClr val="tx1"/>
                </a:solidFill>
                <a:effectLst>
                  <a:outerShdw blurRad="38100" dist="38100" dir="2700000" algn="tl">
                    <a:schemeClr val="bg1">
                      <a:alpha val="43000"/>
                    </a:schemeClr>
                  </a:outerShdw>
                </a:effectLst>
                <a:latin typeface="Arial" pitchFamily="34" charset="0"/>
                <a:cs typeface="Arial" pitchFamily="34" charset="0"/>
              </a:rPr>
              <a:t>North American Plate</a:t>
            </a:r>
          </a:p>
        </p:txBody>
      </p:sp>
      <p:sp>
        <p:nvSpPr>
          <p:cNvPr id="8" name="TextBox 7"/>
          <p:cNvSpPr txBox="1"/>
          <p:nvPr/>
        </p:nvSpPr>
        <p:spPr>
          <a:xfrm>
            <a:off x="5135880" y="2037080"/>
            <a:ext cx="3276600" cy="400110"/>
          </a:xfrm>
          <a:prstGeom prst="rect">
            <a:avLst/>
          </a:prstGeom>
          <a:noFill/>
        </p:spPr>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latin typeface="Arial" pitchFamily="34" charset="0"/>
                <a:cs typeface="Arial" pitchFamily="34" charset="0"/>
              </a:rPr>
              <a:t>Volcanic Arc</a:t>
            </a:r>
          </a:p>
        </p:txBody>
      </p:sp>
      <p:sp>
        <p:nvSpPr>
          <p:cNvPr id="9" name="TextBox 8"/>
          <p:cNvSpPr txBox="1"/>
          <p:nvPr/>
        </p:nvSpPr>
        <p:spPr>
          <a:xfrm>
            <a:off x="7726680" y="3138140"/>
            <a:ext cx="1676400" cy="400110"/>
          </a:xfrm>
          <a:prstGeom prst="rect">
            <a:avLst/>
          </a:prstGeom>
          <a:noFill/>
        </p:spPr>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latin typeface="Arial" pitchFamily="34" charset="0"/>
                <a:cs typeface="Arial" pitchFamily="34" charset="0"/>
              </a:rPr>
              <a:t>Craton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1" y="1352550"/>
            <a:ext cx="9144000" cy="5505450"/>
          </a:xfrm>
          <a:prstGeom prst="rect">
            <a:avLst/>
          </a:prstGeom>
          <a:noFill/>
          <a:ln w="9525">
            <a:noFill/>
            <a:miter lim="800000"/>
            <a:headEnd/>
            <a:tailEnd/>
          </a:ln>
        </p:spPr>
      </p:pic>
      <p:sp>
        <p:nvSpPr>
          <p:cNvPr id="319493" name="Line 5"/>
          <p:cNvSpPr>
            <a:spLocks noChangeShapeType="1"/>
          </p:cNvSpPr>
          <p:nvPr/>
        </p:nvSpPr>
        <p:spPr bwMode="auto">
          <a:xfrm>
            <a:off x="7848600" y="1143000"/>
            <a:ext cx="914400" cy="2743200"/>
          </a:xfrm>
          <a:prstGeom prst="line">
            <a:avLst/>
          </a:prstGeom>
          <a:noFill/>
          <a:ln w="38100">
            <a:solidFill>
              <a:srgbClr val="FF0000"/>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319495" name="Text Box 7"/>
          <p:cNvSpPr txBox="1">
            <a:spLocks noChangeArrowheads="1"/>
          </p:cNvSpPr>
          <p:nvPr/>
        </p:nvSpPr>
        <p:spPr bwMode="auto">
          <a:xfrm>
            <a:off x="7535261" y="415159"/>
            <a:ext cx="478016" cy="707886"/>
          </a:xfrm>
          <a:prstGeom prst="rect">
            <a:avLst/>
          </a:prstGeom>
          <a:noFill/>
          <a:ln w="9525">
            <a:noFill/>
            <a:miter lim="800000"/>
            <a:headEnd/>
            <a:tailEnd/>
          </a:ln>
          <a:effectLst/>
        </p:spPr>
        <p:txBody>
          <a:bodyPr wrap="square">
            <a:spAutoFit/>
          </a:bodyPr>
          <a:lstStyle/>
          <a:p>
            <a:pPr>
              <a:defRPr/>
            </a:pPr>
            <a:r>
              <a:rPr lang="en-US" sz="4000" dirty="0">
                <a:solidFill>
                  <a:srgbClr val="FF0000"/>
                </a:solidFill>
                <a:effectLst>
                  <a:outerShdw blurRad="38100" dist="38100" dir="2700000" algn="tl">
                    <a:srgbClr val="C0C0C0"/>
                  </a:outerShdw>
                </a:effectLst>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1" y="1352550"/>
            <a:ext cx="9144000" cy="5505450"/>
          </a:xfrm>
          <a:prstGeom prst="rect">
            <a:avLst/>
          </a:prstGeom>
          <a:noFill/>
          <a:ln w="9525">
            <a:noFill/>
            <a:miter lim="800000"/>
            <a:headEnd/>
            <a:tailEnd/>
          </a:ln>
        </p:spPr>
      </p:pic>
      <p:sp>
        <p:nvSpPr>
          <p:cNvPr id="319493" name="Line 5"/>
          <p:cNvSpPr>
            <a:spLocks noChangeShapeType="1"/>
          </p:cNvSpPr>
          <p:nvPr/>
        </p:nvSpPr>
        <p:spPr bwMode="auto">
          <a:xfrm>
            <a:off x="7848600" y="1143000"/>
            <a:ext cx="914400" cy="2743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319495" name="Text Box 7"/>
          <p:cNvSpPr txBox="1">
            <a:spLocks noChangeArrowheads="1"/>
          </p:cNvSpPr>
          <p:nvPr/>
        </p:nvSpPr>
        <p:spPr bwMode="auto">
          <a:xfrm>
            <a:off x="6305550" y="762000"/>
            <a:ext cx="28384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North American Plate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1" y="1352550"/>
            <a:ext cx="9144000" cy="5505450"/>
          </a:xfrm>
          <a:prstGeom prst="rect">
            <a:avLst/>
          </a:prstGeom>
          <a:noFill/>
          <a:ln w="9525">
            <a:noFill/>
            <a:miter lim="800000"/>
            <a:headEnd/>
            <a:tailEnd/>
          </a:ln>
        </p:spPr>
      </p:pic>
      <p:sp>
        <p:nvSpPr>
          <p:cNvPr id="452613" name="Text Box 5"/>
          <p:cNvSpPr txBox="1">
            <a:spLocks noChangeArrowheads="1"/>
          </p:cNvSpPr>
          <p:nvPr/>
        </p:nvSpPr>
        <p:spPr bwMode="auto">
          <a:xfrm>
            <a:off x="4406900" y="4038600"/>
            <a:ext cx="478016" cy="707886"/>
          </a:xfrm>
          <a:prstGeom prst="rect">
            <a:avLst/>
          </a:prstGeom>
          <a:noFill/>
          <a:ln w="9525">
            <a:noFill/>
            <a:miter lim="800000"/>
            <a:headEnd/>
            <a:tailEnd/>
          </a:ln>
          <a:effectLst/>
        </p:spPr>
        <p:txBody>
          <a:bodyPr wrap="none">
            <a:spAutoFit/>
          </a:bodyPr>
          <a:lstStyle/>
          <a:p>
            <a:pPr>
              <a:defRPr/>
            </a:pPr>
            <a:r>
              <a:rPr lang="en-US" sz="4000" dirty="0">
                <a:effectLst>
                  <a:outerShdw blurRad="38100" dist="38100" dir="2700000" algn="tl">
                    <a:srgbClr val="C0C0C0"/>
                  </a:outerShdw>
                </a:effectLst>
              </a:rPr>
              <a:t>?</a:t>
            </a:r>
          </a:p>
        </p:txBody>
      </p:sp>
      <p:sp>
        <p:nvSpPr>
          <p:cNvPr id="5" name="Line 5"/>
          <p:cNvSpPr>
            <a:spLocks noChangeShapeType="1"/>
          </p:cNvSpPr>
          <p:nvPr/>
        </p:nvSpPr>
        <p:spPr bwMode="auto">
          <a:xfrm>
            <a:off x="7848600" y="1143000"/>
            <a:ext cx="914400" cy="2743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6" name="Text Box 7"/>
          <p:cNvSpPr txBox="1">
            <a:spLocks noChangeArrowheads="1"/>
          </p:cNvSpPr>
          <p:nvPr/>
        </p:nvSpPr>
        <p:spPr bwMode="auto">
          <a:xfrm>
            <a:off x="6305550" y="762000"/>
            <a:ext cx="28384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North American Plate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1" y="1352550"/>
            <a:ext cx="9144000" cy="5505450"/>
          </a:xfrm>
          <a:prstGeom prst="rect">
            <a:avLst/>
          </a:prstGeom>
          <a:noFill/>
          <a:ln w="9525">
            <a:noFill/>
            <a:miter lim="800000"/>
            <a:headEnd/>
            <a:tailEnd/>
          </a:ln>
        </p:spPr>
      </p:pic>
      <p:sp>
        <p:nvSpPr>
          <p:cNvPr id="324611" name="Text Box 3"/>
          <p:cNvSpPr txBox="1">
            <a:spLocks noChangeArrowheads="1"/>
          </p:cNvSpPr>
          <p:nvPr/>
        </p:nvSpPr>
        <p:spPr bwMode="auto">
          <a:xfrm rot="427404">
            <a:off x="3352800" y="4129088"/>
            <a:ext cx="2827338" cy="457200"/>
          </a:xfrm>
          <a:prstGeom prst="rect">
            <a:avLst/>
          </a:prstGeom>
          <a:noFill/>
          <a:ln w="9525">
            <a:noFill/>
            <a:miter lim="800000"/>
            <a:headEnd/>
            <a:tailEnd/>
          </a:ln>
          <a:effectLst/>
        </p:spPr>
        <p:txBody>
          <a:bodyPr anchor="ctr" anchorCtr="1">
            <a:spAutoFit/>
          </a:bodyPr>
          <a:lstStyle/>
          <a:p>
            <a:pPr>
              <a:defRPr/>
            </a:pPr>
            <a:r>
              <a:rPr lang="en-US" dirty="0">
                <a:solidFill>
                  <a:schemeClr val="tx1"/>
                </a:solidFill>
                <a:effectLst>
                  <a:outerShdw blurRad="38100" dist="38100" dir="2700000" algn="tl">
                    <a:srgbClr val="C0C0C0"/>
                  </a:outerShdw>
                </a:effectLst>
              </a:rPr>
              <a:t>Farallon Plate</a:t>
            </a:r>
          </a:p>
        </p:txBody>
      </p:sp>
      <p:sp>
        <p:nvSpPr>
          <p:cNvPr id="5" name="Line 5"/>
          <p:cNvSpPr>
            <a:spLocks noChangeShapeType="1"/>
          </p:cNvSpPr>
          <p:nvPr/>
        </p:nvSpPr>
        <p:spPr bwMode="auto">
          <a:xfrm>
            <a:off x="7848600" y="1143000"/>
            <a:ext cx="914400" cy="2743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6" name="Text Box 7"/>
          <p:cNvSpPr txBox="1">
            <a:spLocks noChangeArrowheads="1"/>
          </p:cNvSpPr>
          <p:nvPr/>
        </p:nvSpPr>
        <p:spPr bwMode="auto">
          <a:xfrm>
            <a:off x="6305550" y="762000"/>
            <a:ext cx="28384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North American Plate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 y="1352550"/>
            <a:ext cx="9144000" cy="5505450"/>
          </a:xfrm>
          <a:prstGeom prst="rect">
            <a:avLst/>
          </a:prstGeom>
          <a:noFill/>
          <a:ln w="9525">
            <a:noFill/>
            <a:miter lim="800000"/>
            <a:headEnd/>
            <a:tailEnd/>
          </a:ln>
        </p:spPr>
      </p:pic>
      <p:sp>
        <p:nvSpPr>
          <p:cNvPr id="324615" name="Line 7"/>
          <p:cNvSpPr>
            <a:spLocks noChangeShapeType="1"/>
          </p:cNvSpPr>
          <p:nvPr/>
        </p:nvSpPr>
        <p:spPr bwMode="auto">
          <a:xfrm flipH="1" flipV="1">
            <a:off x="76200" y="3810000"/>
            <a:ext cx="228600" cy="609600"/>
          </a:xfrm>
          <a:prstGeom prst="line">
            <a:avLst/>
          </a:prstGeom>
          <a:noFill/>
          <a:ln w="38100">
            <a:solidFill>
              <a:schemeClr val="tx1"/>
            </a:solidFill>
            <a:round/>
            <a:headEnd/>
            <a:tailEnd type="triangle" w="lg" len="med"/>
          </a:ln>
          <a:effectLst/>
        </p:spPr>
        <p:txBody>
          <a:bodyPr/>
          <a:lstStyle/>
          <a:p>
            <a:pPr>
              <a:defRPr/>
            </a:pPr>
            <a:endParaRPr lang="en-US"/>
          </a:p>
        </p:txBody>
      </p:sp>
      <p:sp>
        <p:nvSpPr>
          <p:cNvPr id="5" name="Text Box 5"/>
          <p:cNvSpPr txBox="1">
            <a:spLocks noChangeArrowheads="1"/>
          </p:cNvSpPr>
          <p:nvPr/>
        </p:nvSpPr>
        <p:spPr bwMode="auto">
          <a:xfrm>
            <a:off x="152400" y="4321314"/>
            <a:ext cx="478016" cy="707886"/>
          </a:xfrm>
          <a:prstGeom prst="rect">
            <a:avLst/>
          </a:prstGeom>
          <a:noFill/>
          <a:ln w="9525">
            <a:noFill/>
            <a:miter lim="800000"/>
            <a:headEnd/>
            <a:tailEnd/>
          </a:ln>
          <a:effectLst/>
        </p:spPr>
        <p:txBody>
          <a:bodyPr wrap="none">
            <a:spAutoFit/>
          </a:bodyPr>
          <a:lstStyle/>
          <a:p>
            <a:pPr>
              <a:defRPr/>
            </a:pPr>
            <a:r>
              <a:rPr lang="en-US" sz="4000" dirty="0">
                <a:solidFill>
                  <a:schemeClr val="tx1"/>
                </a:solidFill>
                <a:effectLst>
                  <a:outerShdw blurRad="38100" dist="38100" dir="2700000" algn="tl">
                    <a:srgbClr val="C0C0C0"/>
                  </a:outerShdw>
                </a:effectLst>
              </a:rPr>
              <a:t>?</a:t>
            </a:r>
          </a:p>
        </p:txBody>
      </p:sp>
      <p:sp>
        <p:nvSpPr>
          <p:cNvPr id="7" name="Line 5"/>
          <p:cNvSpPr>
            <a:spLocks noChangeShapeType="1"/>
          </p:cNvSpPr>
          <p:nvPr/>
        </p:nvSpPr>
        <p:spPr bwMode="auto">
          <a:xfrm>
            <a:off x="7848600" y="1143000"/>
            <a:ext cx="914400" cy="2743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8" name="Text Box 7"/>
          <p:cNvSpPr txBox="1">
            <a:spLocks noChangeArrowheads="1"/>
          </p:cNvSpPr>
          <p:nvPr/>
        </p:nvSpPr>
        <p:spPr bwMode="auto">
          <a:xfrm>
            <a:off x="6305550" y="762000"/>
            <a:ext cx="28384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North American Plate</a:t>
            </a:r>
          </a:p>
        </p:txBody>
      </p:sp>
      <p:sp>
        <p:nvSpPr>
          <p:cNvPr id="9" name="Text Box 3"/>
          <p:cNvSpPr txBox="1">
            <a:spLocks noChangeArrowheads="1"/>
          </p:cNvSpPr>
          <p:nvPr/>
        </p:nvSpPr>
        <p:spPr bwMode="auto">
          <a:xfrm rot="427404">
            <a:off x="3352800" y="4129088"/>
            <a:ext cx="2827338" cy="457200"/>
          </a:xfrm>
          <a:prstGeom prst="rect">
            <a:avLst/>
          </a:prstGeom>
          <a:noFill/>
          <a:ln w="9525">
            <a:noFill/>
            <a:miter lim="800000"/>
            <a:headEnd/>
            <a:tailEnd/>
          </a:ln>
          <a:effectLst/>
        </p:spPr>
        <p:txBody>
          <a:bodyPr anchor="ctr" anchorCtr="1">
            <a:spAutoFit/>
          </a:bodyPr>
          <a:lstStyle/>
          <a:p>
            <a:pPr>
              <a:defRPr/>
            </a:pPr>
            <a:r>
              <a:rPr lang="en-US" dirty="0">
                <a:solidFill>
                  <a:schemeClr val="tx1"/>
                </a:solidFill>
                <a:effectLst>
                  <a:outerShdw blurRad="38100" dist="38100" dir="2700000" algn="tl">
                    <a:srgbClr val="C0C0C0"/>
                  </a:outerShdw>
                </a:effectLst>
              </a:rPr>
              <a:t>Farallon Plate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lasticdetritus.files.wordpress.com/2008/04/sfs16a.jpg"/>
          <p:cNvPicPr>
            <a:picLocks noChangeAspect="1" noChangeArrowheads="1"/>
          </p:cNvPicPr>
          <p:nvPr/>
        </p:nvPicPr>
        <p:blipFill>
          <a:blip r:embed="rId3" cstate="print"/>
          <a:srcRect l="6799" t="3680" r="45200" b="67520"/>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04800" y="228600"/>
            <a:ext cx="2498725" cy="461665"/>
          </a:xfrm>
          <a:prstGeom prst="rect">
            <a:avLst/>
          </a:prstGeom>
          <a:noFill/>
        </p:spPr>
        <p:txBody>
          <a:bodyPr>
            <a:spAutoFit/>
          </a:bodyPr>
          <a:lstStyle/>
          <a:p>
            <a:pPr algn="ctr">
              <a:defRPr/>
            </a:pPr>
            <a:r>
              <a:rPr lang="en-US" dirty="0">
                <a:solidFill>
                  <a:schemeClr val="bg1"/>
                </a:solidFill>
              </a:rPr>
              <a:t>Catalina Island</a:t>
            </a:r>
          </a:p>
        </p:txBody>
      </p:sp>
      <p:cxnSp>
        <p:nvCxnSpPr>
          <p:cNvPr id="7" name="Straight Arrow Connector 6"/>
          <p:cNvCxnSpPr/>
          <p:nvPr/>
        </p:nvCxnSpPr>
        <p:spPr bwMode="auto">
          <a:xfrm>
            <a:off x="2895600" y="533400"/>
            <a:ext cx="2590800" cy="533400"/>
          </a:xfrm>
          <a:prstGeom prst="straightConnector1">
            <a:avLst/>
          </a:prstGeom>
          <a:solidFill>
            <a:schemeClr val="accent1"/>
          </a:solidFill>
          <a:ln w="38100" cap="flat" cmpd="sng" algn="ctr">
            <a:solidFill>
              <a:schemeClr val="bg1"/>
            </a:solidFill>
            <a:prstDash val="solid"/>
            <a:round/>
            <a:headEnd type="none" w="med" len="med"/>
            <a:tailEnd type="arrow"/>
          </a:ln>
          <a:effectLst>
            <a:outerShdw blurRad="50800" dist="38100" dir="2700000" algn="tl" rotWithShape="0">
              <a:prstClr val="black">
                <a:alpha val="40000"/>
              </a:prstClr>
            </a:outerShdw>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1" y="1352550"/>
            <a:ext cx="9144000" cy="5505450"/>
          </a:xfrm>
          <a:prstGeom prst="rect">
            <a:avLst/>
          </a:prstGeom>
          <a:noFill/>
          <a:ln w="9525">
            <a:noFill/>
            <a:miter lim="800000"/>
            <a:headEnd/>
            <a:tailEnd/>
          </a:ln>
        </p:spPr>
      </p:pic>
      <p:sp>
        <p:nvSpPr>
          <p:cNvPr id="325639" name="Line 7"/>
          <p:cNvSpPr>
            <a:spLocks noChangeShapeType="1"/>
          </p:cNvSpPr>
          <p:nvPr/>
        </p:nvSpPr>
        <p:spPr bwMode="auto">
          <a:xfrm flipH="1" flipV="1">
            <a:off x="76200" y="3810000"/>
            <a:ext cx="304800" cy="838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325640" name="Text Box 8"/>
          <p:cNvSpPr txBox="1">
            <a:spLocks noChangeArrowheads="1"/>
          </p:cNvSpPr>
          <p:nvPr/>
        </p:nvSpPr>
        <p:spPr bwMode="auto">
          <a:xfrm>
            <a:off x="0" y="4572000"/>
            <a:ext cx="2031710" cy="461665"/>
          </a:xfrm>
          <a:prstGeom prst="rect">
            <a:avLst/>
          </a:prstGeom>
          <a:noFill/>
          <a:ln w="9525">
            <a:noFill/>
            <a:miter lim="800000"/>
            <a:headEnd/>
            <a:tailEnd/>
          </a:ln>
          <a:effectLst/>
        </p:spPr>
        <p:txBody>
          <a:bodyPr wrap="none">
            <a:spAutoFit/>
          </a:bodyPr>
          <a:lstStyle/>
          <a:p>
            <a:pPr>
              <a:defRPr/>
            </a:pPr>
            <a:r>
              <a:rPr lang="en-US" dirty="0">
                <a:solidFill>
                  <a:schemeClr val="tx1"/>
                </a:solidFill>
                <a:effectLst>
                  <a:outerShdw blurRad="38100" dist="38100" dir="2700000" algn="tl">
                    <a:srgbClr val="C0C0C0"/>
                  </a:outerShdw>
                </a:effectLst>
              </a:rPr>
              <a:t>Pacific Plate</a:t>
            </a:r>
          </a:p>
        </p:txBody>
      </p:sp>
      <p:sp>
        <p:nvSpPr>
          <p:cNvPr id="6" name="Line 5"/>
          <p:cNvSpPr>
            <a:spLocks noChangeShapeType="1"/>
          </p:cNvSpPr>
          <p:nvPr/>
        </p:nvSpPr>
        <p:spPr bwMode="auto">
          <a:xfrm>
            <a:off x="7848600" y="1143000"/>
            <a:ext cx="914400" cy="2743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7" name="Text Box 7"/>
          <p:cNvSpPr txBox="1">
            <a:spLocks noChangeArrowheads="1"/>
          </p:cNvSpPr>
          <p:nvPr/>
        </p:nvSpPr>
        <p:spPr bwMode="auto">
          <a:xfrm>
            <a:off x="6305550" y="762000"/>
            <a:ext cx="28384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North American Plate</a:t>
            </a:r>
          </a:p>
        </p:txBody>
      </p:sp>
      <p:sp>
        <p:nvSpPr>
          <p:cNvPr id="8" name="Text Box 3"/>
          <p:cNvSpPr txBox="1">
            <a:spLocks noChangeArrowheads="1"/>
          </p:cNvSpPr>
          <p:nvPr/>
        </p:nvSpPr>
        <p:spPr bwMode="auto">
          <a:xfrm rot="427404">
            <a:off x="3352800" y="4129088"/>
            <a:ext cx="2827338" cy="457200"/>
          </a:xfrm>
          <a:prstGeom prst="rect">
            <a:avLst/>
          </a:prstGeom>
          <a:noFill/>
          <a:ln w="9525">
            <a:noFill/>
            <a:miter lim="800000"/>
            <a:headEnd/>
            <a:tailEnd/>
          </a:ln>
          <a:effectLst/>
        </p:spPr>
        <p:txBody>
          <a:bodyPr anchor="ctr" anchorCtr="1">
            <a:spAutoFit/>
          </a:bodyPr>
          <a:lstStyle/>
          <a:p>
            <a:pPr>
              <a:defRPr/>
            </a:pPr>
            <a:r>
              <a:rPr lang="en-US" dirty="0">
                <a:solidFill>
                  <a:schemeClr val="tx1"/>
                </a:solidFill>
                <a:effectLst>
                  <a:outerShdw blurRad="38100" dist="38100" dir="2700000" algn="tl">
                    <a:srgbClr val="C0C0C0"/>
                  </a:outerShdw>
                </a:effectLst>
              </a:rPr>
              <a:t>Farallon Plate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1" y="1352550"/>
            <a:ext cx="9144000" cy="5505450"/>
          </a:xfrm>
          <a:prstGeom prst="rect">
            <a:avLst/>
          </a:prstGeom>
          <a:noFill/>
          <a:ln w="9525">
            <a:noFill/>
            <a:miter lim="800000"/>
            <a:headEnd/>
            <a:tailEnd/>
          </a:ln>
        </p:spPr>
      </p:pic>
      <p:sp>
        <p:nvSpPr>
          <p:cNvPr id="325645" name="AutoShape 13"/>
          <p:cNvSpPr>
            <a:spLocks/>
          </p:cNvSpPr>
          <p:nvPr/>
        </p:nvSpPr>
        <p:spPr bwMode="auto">
          <a:xfrm rot="16200000">
            <a:off x="228600" y="2667000"/>
            <a:ext cx="228600" cy="685800"/>
          </a:xfrm>
          <a:prstGeom prst="rightBrace">
            <a:avLst>
              <a:gd name="adj1" fmla="val 25000"/>
              <a:gd name="adj2" fmla="val 50000"/>
            </a:avLst>
          </a:prstGeom>
          <a:noFill/>
          <a:ln w="31750">
            <a:solidFill>
              <a:srgbClr val="FF3300"/>
            </a:solidFill>
            <a:round/>
            <a:headEnd/>
            <a:tailEnd/>
          </a:ln>
          <a:effectLst/>
        </p:spPr>
        <p:txBody>
          <a:bodyPr wrap="none" anchor="ctr"/>
          <a:lstStyle/>
          <a:p>
            <a:pPr>
              <a:defRPr/>
            </a:pPr>
            <a:endParaRPr lang="en-US"/>
          </a:p>
        </p:txBody>
      </p:sp>
      <p:sp>
        <p:nvSpPr>
          <p:cNvPr id="6" name="Text Box 5"/>
          <p:cNvSpPr txBox="1">
            <a:spLocks noChangeArrowheads="1"/>
          </p:cNvSpPr>
          <p:nvPr/>
        </p:nvSpPr>
        <p:spPr bwMode="auto">
          <a:xfrm>
            <a:off x="99495" y="2263914"/>
            <a:ext cx="478016" cy="707886"/>
          </a:xfrm>
          <a:prstGeom prst="rect">
            <a:avLst/>
          </a:prstGeom>
          <a:noFill/>
          <a:ln w="9525">
            <a:noFill/>
            <a:miter lim="800000"/>
            <a:headEnd/>
            <a:tailEnd/>
          </a:ln>
          <a:effectLst/>
        </p:spPr>
        <p:txBody>
          <a:bodyPr wrap="none">
            <a:spAutoFit/>
          </a:bodyPr>
          <a:lstStyle/>
          <a:p>
            <a:pPr>
              <a:defRPr/>
            </a:pPr>
            <a:r>
              <a:rPr lang="en-US" sz="4000" dirty="0">
                <a:effectLst>
                  <a:outerShdw blurRad="38100" dist="38100" dir="2700000" algn="tl">
                    <a:srgbClr val="C0C0C0"/>
                  </a:outerShdw>
                </a:effectLst>
              </a:rPr>
              <a:t>?</a:t>
            </a:r>
          </a:p>
        </p:txBody>
      </p:sp>
      <p:sp>
        <p:nvSpPr>
          <p:cNvPr id="7" name="Line 5"/>
          <p:cNvSpPr>
            <a:spLocks noChangeShapeType="1"/>
          </p:cNvSpPr>
          <p:nvPr/>
        </p:nvSpPr>
        <p:spPr bwMode="auto">
          <a:xfrm>
            <a:off x="7848600" y="1143000"/>
            <a:ext cx="914400" cy="2743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8" name="Text Box 7"/>
          <p:cNvSpPr txBox="1">
            <a:spLocks noChangeArrowheads="1"/>
          </p:cNvSpPr>
          <p:nvPr/>
        </p:nvSpPr>
        <p:spPr bwMode="auto">
          <a:xfrm>
            <a:off x="6305550" y="762000"/>
            <a:ext cx="28384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North American Plate</a:t>
            </a:r>
          </a:p>
        </p:txBody>
      </p:sp>
      <p:sp>
        <p:nvSpPr>
          <p:cNvPr id="9" name="Text Box 3"/>
          <p:cNvSpPr txBox="1">
            <a:spLocks noChangeArrowheads="1"/>
          </p:cNvSpPr>
          <p:nvPr/>
        </p:nvSpPr>
        <p:spPr bwMode="auto">
          <a:xfrm rot="427404">
            <a:off x="3352800" y="4129088"/>
            <a:ext cx="2827338" cy="457200"/>
          </a:xfrm>
          <a:prstGeom prst="rect">
            <a:avLst/>
          </a:prstGeom>
          <a:noFill/>
          <a:ln w="9525">
            <a:noFill/>
            <a:miter lim="800000"/>
            <a:headEnd/>
            <a:tailEnd/>
          </a:ln>
          <a:effectLst/>
        </p:spPr>
        <p:txBody>
          <a:bodyPr anchor="ctr" anchorCtr="1">
            <a:spAutoFit/>
          </a:bodyPr>
          <a:lstStyle/>
          <a:p>
            <a:pPr>
              <a:defRPr/>
            </a:pPr>
            <a:r>
              <a:rPr lang="en-US" dirty="0">
                <a:solidFill>
                  <a:schemeClr val="tx1"/>
                </a:solidFill>
                <a:effectLst>
                  <a:outerShdw blurRad="38100" dist="38100" dir="2700000" algn="tl">
                    <a:srgbClr val="C0C0C0"/>
                  </a:outerShdw>
                </a:effectLst>
              </a:rPr>
              <a:t>Farallon Plate</a:t>
            </a:r>
          </a:p>
        </p:txBody>
      </p:sp>
      <p:sp>
        <p:nvSpPr>
          <p:cNvPr id="10" name="Line 7"/>
          <p:cNvSpPr>
            <a:spLocks noChangeShapeType="1"/>
          </p:cNvSpPr>
          <p:nvPr/>
        </p:nvSpPr>
        <p:spPr bwMode="auto">
          <a:xfrm flipH="1" flipV="1">
            <a:off x="76200" y="3810000"/>
            <a:ext cx="304800" cy="838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11" name="Text Box 8"/>
          <p:cNvSpPr txBox="1">
            <a:spLocks noChangeArrowheads="1"/>
          </p:cNvSpPr>
          <p:nvPr/>
        </p:nvSpPr>
        <p:spPr bwMode="auto">
          <a:xfrm>
            <a:off x="0" y="4572000"/>
            <a:ext cx="2031710" cy="461665"/>
          </a:xfrm>
          <a:prstGeom prst="rect">
            <a:avLst/>
          </a:prstGeom>
          <a:noFill/>
          <a:ln w="9525">
            <a:noFill/>
            <a:miter lim="800000"/>
            <a:headEnd/>
            <a:tailEnd/>
          </a:ln>
          <a:effectLst/>
        </p:spPr>
        <p:txBody>
          <a:bodyPr wrap="none">
            <a:spAutoFit/>
          </a:bodyPr>
          <a:lstStyle/>
          <a:p>
            <a:pPr>
              <a:defRPr/>
            </a:pPr>
            <a:r>
              <a:rPr lang="en-US" dirty="0">
                <a:solidFill>
                  <a:schemeClr val="tx1"/>
                </a:solidFill>
                <a:effectLst>
                  <a:outerShdw blurRad="38100" dist="38100" dir="2700000" algn="tl">
                    <a:srgbClr val="C0C0C0"/>
                  </a:outerShdw>
                </a:effectLst>
              </a:rPr>
              <a:t>Pacific Plate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1" y="1352550"/>
            <a:ext cx="9144000" cy="5505450"/>
          </a:xfrm>
          <a:prstGeom prst="rect">
            <a:avLst/>
          </a:prstGeom>
          <a:noFill/>
          <a:ln w="9525">
            <a:noFill/>
            <a:miter lim="800000"/>
            <a:headEnd/>
            <a:tailEnd/>
          </a:ln>
        </p:spPr>
      </p:pic>
      <p:sp>
        <p:nvSpPr>
          <p:cNvPr id="326669" name="AutoShape 13"/>
          <p:cNvSpPr>
            <a:spLocks/>
          </p:cNvSpPr>
          <p:nvPr/>
        </p:nvSpPr>
        <p:spPr bwMode="auto">
          <a:xfrm rot="16200000">
            <a:off x="228600" y="2667000"/>
            <a:ext cx="228600" cy="685800"/>
          </a:xfrm>
          <a:prstGeom prst="rightBrace">
            <a:avLst>
              <a:gd name="adj1" fmla="val 25000"/>
              <a:gd name="adj2" fmla="val 50000"/>
            </a:avLst>
          </a:prstGeom>
          <a:noFill/>
          <a:ln w="31750">
            <a:solidFill>
              <a:schemeClr val="tx1"/>
            </a:solidFill>
            <a:round/>
            <a:headEnd/>
            <a:tailEnd/>
          </a:ln>
          <a:effectLst/>
        </p:spPr>
        <p:txBody>
          <a:bodyPr wrap="none" anchor="ctr"/>
          <a:lstStyle/>
          <a:p>
            <a:pPr>
              <a:defRPr/>
            </a:pPr>
            <a:endParaRPr lang="en-US" dirty="0">
              <a:solidFill>
                <a:schemeClr val="tx1"/>
              </a:solidFill>
            </a:endParaRPr>
          </a:p>
        </p:txBody>
      </p:sp>
      <p:sp>
        <p:nvSpPr>
          <p:cNvPr id="326670" name="Text Box 14"/>
          <p:cNvSpPr txBox="1">
            <a:spLocks noChangeArrowheads="1"/>
          </p:cNvSpPr>
          <p:nvPr/>
        </p:nvSpPr>
        <p:spPr bwMode="auto">
          <a:xfrm>
            <a:off x="-76200" y="1889125"/>
            <a:ext cx="1066800" cy="1006475"/>
          </a:xfrm>
          <a:prstGeom prst="rect">
            <a:avLst/>
          </a:prstGeom>
          <a:noFill/>
          <a:ln w="9525">
            <a:noFill/>
            <a:miter lim="800000"/>
            <a:headEnd/>
            <a:tailEnd/>
          </a:ln>
          <a:effectLst/>
        </p:spPr>
        <p:txBody>
          <a:bodyPr anchor="ctr" anchorCtr="1">
            <a:spAutoFit/>
          </a:bodyPr>
          <a:lstStyle/>
          <a:p>
            <a:pPr>
              <a:defRPr/>
            </a:pPr>
            <a:r>
              <a:rPr lang="en-US" sz="2000" dirty="0">
                <a:solidFill>
                  <a:schemeClr val="tx1"/>
                </a:solidFill>
                <a:effectLst>
                  <a:outerShdw blurRad="38100" dist="38100" dir="2700000" algn="tl">
                    <a:srgbClr val="C0C0C0"/>
                  </a:outerShdw>
                </a:effectLst>
              </a:rPr>
              <a:t>East Pacific     Rise  </a:t>
            </a:r>
          </a:p>
        </p:txBody>
      </p:sp>
      <p:sp>
        <p:nvSpPr>
          <p:cNvPr id="6" name="Line 5"/>
          <p:cNvSpPr>
            <a:spLocks noChangeShapeType="1"/>
          </p:cNvSpPr>
          <p:nvPr/>
        </p:nvSpPr>
        <p:spPr bwMode="auto">
          <a:xfrm>
            <a:off x="7848600" y="1143000"/>
            <a:ext cx="914400" cy="2743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7" name="Text Box 7"/>
          <p:cNvSpPr txBox="1">
            <a:spLocks noChangeArrowheads="1"/>
          </p:cNvSpPr>
          <p:nvPr/>
        </p:nvSpPr>
        <p:spPr bwMode="auto">
          <a:xfrm>
            <a:off x="6305550" y="762000"/>
            <a:ext cx="28384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North American Plate</a:t>
            </a:r>
          </a:p>
        </p:txBody>
      </p:sp>
      <p:sp>
        <p:nvSpPr>
          <p:cNvPr id="8" name="Text Box 3"/>
          <p:cNvSpPr txBox="1">
            <a:spLocks noChangeArrowheads="1"/>
          </p:cNvSpPr>
          <p:nvPr/>
        </p:nvSpPr>
        <p:spPr bwMode="auto">
          <a:xfrm rot="427404">
            <a:off x="3352800" y="4129088"/>
            <a:ext cx="2827338" cy="457200"/>
          </a:xfrm>
          <a:prstGeom prst="rect">
            <a:avLst/>
          </a:prstGeom>
          <a:noFill/>
          <a:ln w="9525">
            <a:noFill/>
            <a:miter lim="800000"/>
            <a:headEnd/>
            <a:tailEnd/>
          </a:ln>
          <a:effectLst/>
        </p:spPr>
        <p:txBody>
          <a:bodyPr anchor="ctr" anchorCtr="1">
            <a:spAutoFit/>
          </a:bodyPr>
          <a:lstStyle/>
          <a:p>
            <a:pPr>
              <a:defRPr/>
            </a:pPr>
            <a:r>
              <a:rPr lang="en-US" dirty="0">
                <a:solidFill>
                  <a:schemeClr val="tx1"/>
                </a:solidFill>
                <a:effectLst>
                  <a:outerShdw blurRad="38100" dist="38100" dir="2700000" algn="tl">
                    <a:srgbClr val="C0C0C0"/>
                  </a:outerShdw>
                </a:effectLst>
              </a:rPr>
              <a:t>Farallon Plate</a:t>
            </a:r>
          </a:p>
        </p:txBody>
      </p:sp>
      <p:sp>
        <p:nvSpPr>
          <p:cNvPr id="9" name="Line 7"/>
          <p:cNvSpPr>
            <a:spLocks noChangeShapeType="1"/>
          </p:cNvSpPr>
          <p:nvPr/>
        </p:nvSpPr>
        <p:spPr bwMode="auto">
          <a:xfrm flipH="1" flipV="1">
            <a:off x="76200" y="3810000"/>
            <a:ext cx="304800" cy="838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10" name="Text Box 8"/>
          <p:cNvSpPr txBox="1">
            <a:spLocks noChangeArrowheads="1"/>
          </p:cNvSpPr>
          <p:nvPr/>
        </p:nvSpPr>
        <p:spPr bwMode="auto">
          <a:xfrm>
            <a:off x="0" y="4572000"/>
            <a:ext cx="2031710" cy="461665"/>
          </a:xfrm>
          <a:prstGeom prst="rect">
            <a:avLst/>
          </a:prstGeom>
          <a:noFill/>
          <a:ln w="9525">
            <a:noFill/>
            <a:miter lim="800000"/>
            <a:headEnd/>
            <a:tailEnd/>
          </a:ln>
          <a:effectLst/>
        </p:spPr>
        <p:txBody>
          <a:bodyPr wrap="none">
            <a:spAutoFit/>
          </a:bodyPr>
          <a:lstStyle/>
          <a:p>
            <a:pPr>
              <a:defRPr/>
            </a:pPr>
            <a:r>
              <a:rPr lang="en-US" dirty="0">
                <a:solidFill>
                  <a:schemeClr val="tx1"/>
                </a:solidFill>
                <a:effectLst>
                  <a:outerShdw blurRad="38100" dist="38100" dir="2700000" algn="tl">
                    <a:srgbClr val="C0C0C0"/>
                  </a:outerShdw>
                </a:effectLst>
              </a:rPr>
              <a:t>Pacific Plate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5" descr="global_topo_large"/>
          <p:cNvPicPr>
            <a:picLocks noChangeAspect="1" noChangeArrowheads="1"/>
          </p:cNvPicPr>
          <p:nvPr/>
        </p:nvPicPr>
        <p:blipFill>
          <a:blip r:embed="rId3" cstate="print"/>
          <a:srcRect/>
          <a:stretch>
            <a:fillRect/>
          </a:stretch>
        </p:blipFill>
        <p:spPr bwMode="auto">
          <a:xfrm>
            <a:off x="-914400" y="-261938"/>
            <a:ext cx="10972800" cy="7381876"/>
          </a:xfrm>
          <a:prstGeom prst="rect">
            <a:avLst/>
          </a:prstGeom>
          <a:noFill/>
          <a:ln w="9525">
            <a:noFill/>
            <a:miter lim="800000"/>
            <a:headEnd/>
            <a:tailEnd/>
          </a:ln>
        </p:spPr>
      </p:pic>
      <p:sp>
        <p:nvSpPr>
          <p:cNvPr id="118787" name="Text Box 3"/>
          <p:cNvSpPr txBox="1">
            <a:spLocks noChangeArrowheads="1"/>
          </p:cNvSpPr>
          <p:nvPr/>
        </p:nvSpPr>
        <p:spPr bwMode="auto">
          <a:xfrm>
            <a:off x="5943600" y="3200400"/>
            <a:ext cx="1524000" cy="1373188"/>
          </a:xfrm>
          <a:prstGeom prst="rect">
            <a:avLst/>
          </a:prstGeom>
          <a:noFill/>
          <a:ln w="9525">
            <a:noFill/>
            <a:miter lim="800000"/>
            <a:headEnd/>
            <a:tailEnd/>
          </a:ln>
        </p:spPr>
        <p:txBody>
          <a:bodyPr>
            <a:spAutoFit/>
          </a:bodyPr>
          <a:lstStyle/>
          <a:p>
            <a:pPr algn="ctr">
              <a:spcBef>
                <a:spcPct val="50000"/>
              </a:spcBef>
            </a:pPr>
            <a:r>
              <a:rPr lang="en-US" sz="2800" b="1" dirty="0">
                <a:solidFill>
                  <a:schemeClr val="tx1"/>
                </a:solidFill>
                <a:effectLst/>
                <a:latin typeface="Arial" pitchFamily="34" charset="0"/>
                <a:cs typeface="Arial" pitchFamily="34" charset="0"/>
              </a:rPr>
              <a:t>East Pacific Rise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1" y="1352550"/>
            <a:ext cx="9144000" cy="5505450"/>
          </a:xfrm>
          <a:prstGeom prst="rect">
            <a:avLst/>
          </a:prstGeom>
          <a:noFill/>
          <a:ln w="9525">
            <a:noFill/>
            <a:miter lim="800000"/>
            <a:headEnd/>
            <a:tailEnd/>
          </a:ln>
        </p:spPr>
      </p:pic>
      <p:sp>
        <p:nvSpPr>
          <p:cNvPr id="326666" name="Line 10"/>
          <p:cNvSpPr>
            <a:spLocks noChangeShapeType="1"/>
          </p:cNvSpPr>
          <p:nvPr/>
        </p:nvSpPr>
        <p:spPr bwMode="auto">
          <a:xfrm>
            <a:off x="6934200" y="1981200"/>
            <a:ext cx="1528482" cy="1349188"/>
          </a:xfrm>
          <a:prstGeom prst="line">
            <a:avLst/>
          </a:prstGeom>
          <a:noFill/>
          <a:ln w="38100">
            <a:solidFill>
              <a:srgbClr val="FF3300"/>
            </a:solidFill>
            <a:round/>
            <a:headEnd/>
            <a:tailEnd type="triangle" w="lg" len="med"/>
          </a:ln>
          <a:effectLst/>
        </p:spPr>
        <p:txBody>
          <a:bodyPr/>
          <a:lstStyle/>
          <a:p>
            <a:pPr>
              <a:defRPr/>
            </a:pPr>
            <a:endParaRPr lang="en-US"/>
          </a:p>
        </p:txBody>
      </p:sp>
      <p:sp>
        <p:nvSpPr>
          <p:cNvPr id="6" name="Text Box 5"/>
          <p:cNvSpPr txBox="1">
            <a:spLocks noChangeArrowheads="1"/>
          </p:cNvSpPr>
          <p:nvPr/>
        </p:nvSpPr>
        <p:spPr bwMode="auto">
          <a:xfrm>
            <a:off x="6522067" y="1501914"/>
            <a:ext cx="478016" cy="707886"/>
          </a:xfrm>
          <a:prstGeom prst="rect">
            <a:avLst/>
          </a:prstGeom>
          <a:noFill/>
          <a:ln w="9525">
            <a:noFill/>
            <a:miter lim="800000"/>
            <a:headEnd/>
            <a:tailEnd/>
          </a:ln>
          <a:effectLst/>
        </p:spPr>
        <p:txBody>
          <a:bodyPr wrap="none">
            <a:spAutoFit/>
          </a:bodyPr>
          <a:lstStyle/>
          <a:p>
            <a:pPr>
              <a:defRPr/>
            </a:pPr>
            <a:r>
              <a:rPr lang="en-US" sz="4000" dirty="0">
                <a:effectLst>
                  <a:outerShdw blurRad="38100" dist="38100" dir="2700000" algn="tl">
                    <a:srgbClr val="C0C0C0"/>
                  </a:outerShdw>
                </a:effectLst>
              </a:rPr>
              <a:t>?</a:t>
            </a:r>
          </a:p>
        </p:txBody>
      </p:sp>
      <p:sp>
        <p:nvSpPr>
          <p:cNvPr id="7" name="Line 5"/>
          <p:cNvSpPr>
            <a:spLocks noChangeShapeType="1"/>
          </p:cNvSpPr>
          <p:nvPr/>
        </p:nvSpPr>
        <p:spPr bwMode="auto">
          <a:xfrm>
            <a:off x="7848600" y="1143000"/>
            <a:ext cx="914400" cy="2743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8" name="Text Box 7"/>
          <p:cNvSpPr txBox="1">
            <a:spLocks noChangeArrowheads="1"/>
          </p:cNvSpPr>
          <p:nvPr/>
        </p:nvSpPr>
        <p:spPr bwMode="auto">
          <a:xfrm>
            <a:off x="6305550" y="762000"/>
            <a:ext cx="28384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North American Plate</a:t>
            </a:r>
          </a:p>
        </p:txBody>
      </p:sp>
      <p:sp>
        <p:nvSpPr>
          <p:cNvPr id="9" name="Text Box 3"/>
          <p:cNvSpPr txBox="1">
            <a:spLocks noChangeArrowheads="1"/>
          </p:cNvSpPr>
          <p:nvPr/>
        </p:nvSpPr>
        <p:spPr bwMode="auto">
          <a:xfrm rot="427404">
            <a:off x="3352800" y="4129088"/>
            <a:ext cx="2827338" cy="457200"/>
          </a:xfrm>
          <a:prstGeom prst="rect">
            <a:avLst/>
          </a:prstGeom>
          <a:noFill/>
          <a:ln w="9525">
            <a:noFill/>
            <a:miter lim="800000"/>
            <a:headEnd/>
            <a:tailEnd/>
          </a:ln>
          <a:effectLst/>
        </p:spPr>
        <p:txBody>
          <a:bodyPr anchor="ctr" anchorCtr="1">
            <a:spAutoFit/>
          </a:bodyPr>
          <a:lstStyle/>
          <a:p>
            <a:pPr>
              <a:defRPr/>
            </a:pPr>
            <a:r>
              <a:rPr lang="en-US" dirty="0">
                <a:solidFill>
                  <a:schemeClr val="tx1"/>
                </a:solidFill>
                <a:effectLst>
                  <a:outerShdw blurRad="38100" dist="38100" dir="2700000" algn="tl">
                    <a:srgbClr val="C0C0C0"/>
                  </a:outerShdw>
                </a:effectLst>
              </a:rPr>
              <a:t>Farallon Plate</a:t>
            </a:r>
          </a:p>
        </p:txBody>
      </p:sp>
      <p:sp>
        <p:nvSpPr>
          <p:cNvPr id="10" name="AutoShape 13"/>
          <p:cNvSpPr>
            <a:spLocks/>
          </p:cNvSpPr>
          <p:nvPr/>
        </p:nvSpPr>
        <p:spPr bwMode="auto">
          <a:xfrm rot="16200000">
            <a:off x="228600" y="2667000"/>
            <a:ext cx="228600" cy="685800"/>
          </a:xfrm>
          <a:prstGeom prst="rightBrace">
            <a:avLst>
              <a:gd name="adj1" fmla="val 25000"/>
              <a:gd name="adj2" fmla="val 50000"/>
            </a:avLst>
          </a:prstGeom>
          <a:noFill/>
          <a:ln w="31750">
            <a:solidFill>
              <a:schemeClr val="tx1"/>
            </a:solidFill>
            <a:round/>
            <a:headEnd/>
            <a:tailEnd/>
          </a:ln>
          <a:effectLst/>
        </p:spPr>
        <p:txBody>
          <a:bodyPr wrap="none" anchor="ctr"/>
          <a:lstStyle/>
          <a:p>
            <a:pPr>
              <a:defRPr/>
            </a:pPr>
            <a:endParaRPr lang="en-US" dirty="0">
              <a:solidFill>
                <a:schemeClr val="tx1"/>
              </a:solidFill>
            </a:endParaRPr>
          </a:p>
        </p:txBody>
      </p:sp>
      <p:sp>
        <p:nvSpPr>
          <p:cNvPr id="11" name="Text Box 14"/>
          <p:cNvSpPr txBox="1">
            <a:spLocks noChangeArrowheads="1"/>
          </p:cNvSpPr>
          <p:nvPr/>
        </p:nvSpPr>
        <p:spPr bwMode="auto">
          <a:xfrm>
            <a:off x="-76200" y="1889125"/>
            <a:ext cx="1066800" cy="1006475"/>
          </a:xfrm>
          <a:prstGeom prst="rect">
            <a:avLst/>
          </a:prstGeom>
          <a:noFill/>
          <a:ln w="9525">
            <a:noFill/>
            <a:miter lim="800000"/>
            <a:headEnd/>
            <a:tailEnd/>
          </a:ln>
          <a:effectLst/>
        </p:spPr>
        <p:txBody>
          <a:bodyPr anchor="ctr" anchorCtr="1">
            <a:spAutoFit/>
          </a:bodyPr>
          <a:lstStyle/>
          <a:p>
            <a:pPr>
              <a:defRPr/>
            </a:pPr>
            <a:r>
              <a:rPr lang="en-US" sz="2000" dirty="0">
                <a:solidFill>
                  <a:schemeClr val="tx1"/>
                </a:solidFill>
                <a:effectLst>
                  <a:outerShdw blurRad="38100" dist="38100" dir="2700000" algn="tl">
                    <a:srgbClr val="C0C0C0"/>
                  </a:outerShdw>
                </a:effectLst>
              </a:rPr>
              <a:t>East Pacific     Rise  </a:t>
            </a:r>
          </a:p>
        </p:txBody>
      </p:sp>
      <p:sp>
        <p:nvSpPr>
          <p:cNvPr id="12" name="Line 7"/>
          <p:cNvSpPr>
            <a:spLocks noChangeShapeType="1"/>
          </p:cNvSpPr>
          <p:nvPr/>
        </p:nvSpPr>
        <p:spPr bwMode="auto">
          <a:xfrm flipH="1" flipV="1">
            <a:off x="76200" y="3810000"/>
            <a:ext cx="304800" cy="838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13" name="Text Box 8"/>
          <p:cNvSpPr txBox="1">
            <a:spLocks noChangeArrowheads="1"/>
          </p:cNvSpPr>
          <p:nvPr/>
        </p:nvSpPr>
        <p:spPr bwMode="auto">
          <a:xfrm>
            <a:off x="0" y="4572000"/>
            <a:ext cx="2031710" cy="461665"/>
          </a:xfrm>
          <a:prstGeom prst="rect">
            <a:avLst/>
          </a:prstGeom>
          <a:noFill/>
          <a:ln w="9525">
            <a:noFill/>
            <a:miter lim="800000"/>
            <a:headEnd/>
            <a:tailEnd/>
          </a:ln>
          <a:effectLst/>
        </p:spPr>
        <p:txBody>
          <a:bodyPr wrap="none">
            <a:spAutoFit/>
          </a:bodyPr>
          <a:lstStyle/>
          <a:p>
            <a:pPr>
              <a:defRPr/>
            </a:pPr>
            <a:r>
              <a:rPr lang="en-US" dirty="0">
                <a:solidFill>
                  <a:schemeClr val="tx1"/>
                </a:solidFill>
                <a:effectLst>
                  <a:outerShdw blurRad="38100" dist="38100" dir="2700000" algn="tl">
                    <a:srgbClr val="C0C0C0"/>
                  </a:outerShdw>
                </a:effectLst>
              </a:rPr>
              <a:t>Pacific Plate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1" y="1352550"/>
            <a:ext cx="9144000" cy="5505450"/>
          </a:xfrm>
          <a:prstGeom prst="rect">
            <a:avLst/>
          </a:prstGeom>
          <a:noFill/>
          <a:ln w="9525">
            <a:noFill/>
            <a:miter lim="800000"/>
            <a:headEnd/>
            <a:tailEnd/>
          </a:ln>
        </p:spPr>
      </p:pic>
      <p:sp>
        <p:nvSpPr>
          <p:cNvPr id="326666" name="Line 10"/>
          <p:cNvSpPr>
            <a:spLocks noChangeShapeType="1"/>
          </p:cNvSpPr>
          <p:nvPr/>
        </p:nvSpPr>
        <p:spPr bwMode="auto">
          <a:xfrm>
            <a:off x="6934200" y="1981200"/>
            <a:ext cx="1528482" cy="1349188"/>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7" name="Line 5"/>
          <p:cNvSpPr>
            <a:spLocks noChangeShapeType="1"/>
          </p:cNvSpPr>
          <p:nvPr/>
        </p:nvSpPr>
        <p:spPr bwMode="auto">
          <a:xfrm>
            <a:off x="7848600" y="1143000"/>
            <a:ext cx="914400" cy="2743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8" name="Text Box 7"/>
          <p:cNvSpPr txBox="1">
            <a:spLocks noChangeArrowheads="1"/>
          </p:cNvSpPr>
          <p:nvPr/>
        </p:nvSpPr>
        <p:spPr bwMode="auto">
          <a:xfrm>
            <a:off x="6305550" y="762000"/>
            <a:ext cx="28384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North American Plate</a:t>
            </a:r>
          </a:p>
        </p:txBody>
      </p:sp>
      <p:sp>
        <p:nvSpPr>
          <p:cNvPr id="9" name="Text Box 3"/>
          <p:cNvSpPr txBox="1">
            <a:spLocks noChangeArrowheads="1"/>
          </p:cNvSpPr>
          <p:nvPr/>
        </p:nvSpPr>
        <p:spPr bwMode="auto">
          <a:xfrm rot="427404">
            <a:off x="3352800" y="4129088"/>
            <a:ext cx="2827338" cy="457200"/>
          </a:xfrm>
          <a:prstGeom prst="rect">
            <a:avLst/>
          </a:prstGeom>
          <a:noFill/>
          <a:ln w="9525">
            <a:noFill/>
            <a:miter lim="800000"/>
            <a:headEnd/>
            <a:tailEnd/>
          </a:ln>
          <a:effectLst/>
        </p:spPr>
        <p:txBody>
          <a:bodyPr anchor="ctr" anchorCtr="1">
            <a:spAutoFit/>
          </a:bodyPr>
          <a:lstStyle/>
          <a:p>
            <a:pPr>
              <a:defRPr/>
            </a:pPr>
            <a:r>
              <a:rPr lang="en-US" dirty="0">
                <a:solidFill>
                  <a:schemeClr val="tx1"/>
                </a:solidFill>
                <a:effectLst>
                  <a:outerShdw blurRad="38100" dist="38100" dir="2700000" algn="tl">
                    <a:srgbClr val="C0C0C0"/>
                  </a:outerShdw>
                </a:effectLst>
              </a:rPr>
              <a:t>Farallon Plate</a:t>
            </a:r>
          </a:p>
        </p:txBody>
      </p:sp>
      <p:sp>
        <p:nvSpPr>
          <p:cNvPr id="11" name="Text Box 11"/>
          <p:cNvSpPr txBox="1">
            <a:spLocks noChangeArrowheads="1"/>
          </p:cNvSpPr>
          <p:nvPr/>
        </p:nvSpPr>
        <p:spPr bwMode="auto">
          <a:xfrm>
            <a:off x="5314950" y="1600200"/>
            <a:ext cx="19240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Forearc Basin</a:t>
            </a:r>
          </a:p>
        </p:txBody>
      </p:sp>
      <p:sp>
        <p:nvSpPr>
          <p:cNvPr id="12" name="AutoShape 13"/>
          <p:cNvSpPr>
            <a:spLocks/>
          </p:cNvSpPr>
          <p:nvPr/>
        </p:nvSpPr>
        <p:spPr bwMode="auto">
          <a:xfrm rot="16200000">
            <a:off x="228600" y="2667000"/>
            <a:ext cx="228600" cy="685800"/>
          </a:xfrm>
          <a:prstGeom prst="rightBrace">
            <a:avLst>
              <a:gd name="adj1" fmla="val 25000"/>
              <a:gd name="adj2" fmla="val 50000"/>
            </a:avLst>
          </a:prstGeom>
          <a:noFill/>
          <a:ln w="31750">
            <a:solidFill>
              <a:schemeClr val="tx1"/>
            </a:solidFill>
            <a:round/>
            <a:headEnd/>
            <a:tailEnd/>
          </a:ln>
          <a:effectLst/>
        </p:spPr>
        <p:txBody>
          <a:bodyPr wrap="none" anchor="ctr"/>
          <a:lstStyle/>
          <a:p>
            <a:pPr>
              <a:defRPr/>
            </a:pPr>
            <a:endParaRPr lang="en-US" dirty="0">
              <a:solidFill>
                <a:schemeClr val="tx1"/>
              </a:solidFill>
            </a:endParaRPr>
          </a:p>
        </p:txBody>
      </p:sp>
      <p:sp>
        <p:nvSpPr>
          <p:cNvPr id="13" name="Text Box 14"/>
          <p:cNvSpPr txBox="1">
            <a:spLocks noChangeArrowheads="1"/>
          </p:cNvSpPr>
          <p:nvPr/>
        </p:nvSpPr>
        <p:spPr bwMode="auto">
          <a:xfrm>
            <a:off x="-76200" y="1889125"/>
            <a:ext cx="1066800" cy="1006475"/>
          </a:xfrm>
          <a:prstGeom prst="rect">
            <a:avLst/>
          </a:prstGeom>
          <a:noFill/>
          <a:ln w="9525">
            <a:noFill/>
            <a:miter lim="800000"/>
            <a:headEnd/>
            <a:tailEnd/>
          </a:ln>
          <a:effectLst/>
        </p:spPr>
        <p:txBody>
          <a:bodyPr anchor="ctr" anchorCtr="1">
            <a:spAutoFit/>
          </a:bodyPr>
          <a:lstStyle/>
          <a:p>
            <a:pPr>
              <a:defRPr/>
            </a:pPr>
            <a:r>
              <a:rPr lang="en-US" sz="2000" dirty="0">
                <a:solidFill>
                  <a:schemeClr val="tx1"/>
                </a:solidFill>
                <a:effectLst>
                  <a:outerShdw blurRad="38100" dist="38100" dir="2700000" algn="tl">
                    <a:srgbClr val="C0C0C0"/>
                  </a:outerShdw>
                </a:effectLst>
              </a:rPr>
              <a:t>East Pacific     Rise  </a:t>
            </a:r>
          </a:p>
        </p:txBody>
      </p:sp>
      <p:sp>
        <p:nvSpPr>
          <p:cNvPr id="14" name="Line 7"/>
          <p:cNvSpPr>
            <a:spLocks noChangeShapeType="1"/>
          </p:cNvSpPr>
          <p:nvPr/>
        </p:nvSpPr>
        <p:spPr bwMode="auto">
          <a:xfrm flipH="1" flipV="1">
            <a:off x="76200" y="3810000"/>
            <a:ext cx="304800" cy="838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15" name="Text Box 8"/>
          <p:cNvSpPr txBox="1">
            <a:spLocks noChangeArrowheads="1"/>
          </p:cNvSpPr>
          <p:nvPr/>
        </p:nvSpPr>
        <p:spPr bwMode="auto">
          <a:xfrm>
            <a:off x="0" y="4572000"/>
            <a:ext cx="2031710" cy="461665"/>
          </a:xfrm>
          <a:prstGeom prst="rect">
            <a:avLst/>
          </a:prstGeom>
          <a:noFill/>
          <a:ln w="9525">
            <a:noFill/>
            <a:miter lim="800000"/>
            <a:headEnd/>
            <a:tailEnd/>
          </a:ln>
          <a:effectLst/>
        </p:spPr>
        <p:txBody>
          <a:bodyPr wrap="none">
            <a:spAutoFit/>
          </a:bodyPr>
          <a:lstStyle/>
          <a:p>
            <a:pPr>
              <a:defRPr/>
            </a:pPr>
            <a:r>
              <a:rPr lang="en-US" dirty="0">
                <a:solidFill>
                  <a:schemeClr val="tx1"/>
                </a:solidFill>
                <a:effectLst>
                  <a:outerShdw blurRad="38100" dist="38100" dir="2700000" algn="tl">
                    <a:srgbClr val="C0C0C0"/>
                  </a:outerShdw>
                </a:effectLst>
              </a:rPr>
              <a:t>Pacific Plate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1" y="1352550"/>
            <a:ext cx="9144000" cy="5505450"/>
          </a:xfrm>
          <a:prstGeom prst="rect">
            <a:avLst/>
          </a:prstGeom>
          <a:noFill/>
          <a:ln w="9525">
            <a:noFill/>
            <a:miter lim="800000"/>
            <a:headEnd/>
            <a:tailEnd/>
          </a:ln>
        </p:spPr>
      </p:pic>
      <p:sp>
        <p:nvSpPr>
          <p:cNvPr id="326666" name="Line 10"/>
          <p:cNvSpPr>
            <a:spLocks noChangeShapeType="1"/>
          </p:cNvSpPr>
          <p:nvPr/>
        </p:nvSpPr>
        <p:spPr bwMode="auto">
          <a:xfrm>
            <a:off x="6934200" y="1981200"/>
            <a:ext cx="1528482" cy="1349188"/>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7" name="Line 5"/>
          <p:cNvSpPr>
            <a:spLocks noChangeShapeType="1"/>
          </p:cNvSpPr>
          <p:nvPr/>
        </p:nvSpPr>
        <p:spPr bwMode="auto">
          <a:xfrm>
            <a:off x="7848600" y="1143000"/>
            <a:ext cx="914400" cy="2743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8" name="Text Box 7"/>
          <p:cNvSpPr txBox="1">
            <a:spLocks noChangeArrowheads="1"/>
          </p:cNvSpPr>
          <p:nvPr/>
        </p:nvSpPr>
        <p:spPr bwMode="auto">
          <a:xfrm>
            <a:off x="6305550" y="762000"/>
            <a:ext cx="28384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North American Plate</a:t>
            </a:r>
          </a:p>
        </p:txBody>
      </p:sp>
      <p:sp>
        <p:nvSpPr>
          <p:cNvPr id="9" name="Text Box 3"/>
          <p:cNvSpPr txBox="1">
            <a:spLocks noChangeArrowheads="1"/>
          </p:cNvSpPr>
          <p:nvPr/>
        </p:nvSpPr>
        <p:spPr bwMode="auto">
          <a:xfrm rot="427404">
            <a:off x="3352800" y="4129088"/>
            <a:ext cx="2827338" cy="457200"/>
          </a:xfrm>
          <a:prstGeom prst="rect">
            <a:avLst/>
          </a:prstGeom>
          <a:noFill/>
          <a:ln w="9525">
            <a:noFill/>
            <a:miter lim="800000"/>
            <a:headEnd/>
            <a:tailEnd/>
          </a:ln>
          <a:effectLst/>
        </p:spPr>
        <p:txBody>
          <a:bodyPr anchor="ctr" anchorCtr="1">
            <a:spAutoFit/>
          </a:bodyPr>
          <a:lstStyle/>
          <a:p>
            <a:pPr>
              <a:defRPr/>
            </a:pPr>
            <a:r>
              <a:rPr lang="en-US" dirty="0">
                <a:solidFill>
                  <a:schemeClr val="tx1"/>
                </a:solidFill>
                <a:effectLst>
                  <a:outerShdw blurRad="38100" dist="38100" dir="2700000" algn="tl">
                    <a:srgbClr val="C0C0C0"/>
                  </a:outerShdw>
                </a:effectLst>
              </a:rPr>
              <a:t>Farallon Plate</a:t>
            </a:r>
          </a:p>
        </p:txBody>
      </p:sp>
      <p:sp>
        <p:nvSpPr>
          <p:cNvPr id="11" name="Text Box 11"/>
          <p:cNvSpPr txBox="1">
            <a:spLocks noChangeArrowheads="1"/>
          </p:cNvSpPr>
          <p:nvPr/>
        </p:nvSpPr>
        <p:spPr bwMode="auto">
          <a:xfrm>
            <a:off x="5314950" y="1600200"/>
            <a:ext cx="19240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Forearc Basin</a:t>
            </a:r>
          </a:p>
        </p:txBody>
      </p:sp>
      <p:sp>
        <p:nvSpPr>
          <p:cNvPr id="12" name="AutoShape 13"/>
          <p:cNvSpPr>
            <a:spLocks/>
          </p:cNvSpPr>
          <p:nvPr/>
        </p:nvSpPr>
        <p:spPr bwMode="auto">
          <a:xfrm rot="16200000">
            <a:off x="228600" y="2667000"/>
            <a:ext cx="228600" cy="685800"/>
          </a:xfrm>
          <a:prstGeom prst="rightBrace">
            <a:avLst>
              <a:gd name="adj1" fmla="val 25000"/>
              <a:gd name="adj2" fmla="val 50000"/>
            </a:avLst>
          </a:prstGeom>
          <a:noFill/>
          <a:ln w="31750">
            <a:solidFill>
              <a:schemeClr val="tx1"/>
            </a:solidFill>
            <a:round/>
            <a:headEnd/>
            <a:tailEnd/>
          </a:ln>
          <a:effectLst/>
        </p:spPr>
        <p:txBody>
          <a:bodyPr wrap="none" anchor="ctr"/>
          <a:lstStyle/>
          <a:p>
            <a:pPr>
              <a:defRPr/>
            </a:pPr>
            <a:endParaRPr lang="en-US" dirty="0">
              <a:solidFill>
                <a:schemeClr val="tx1"/>
              </a:solidFill>
            </a:endParaRPr>
          </a:p>
        </p:txBody>
      </p:sp>
      <p:sp>
        <p:nvSpPr>
          <p:cNvPr id="13" name="Text Box 14"/>
          <p:cNvSpPr txBox="1">
            <a:spLocks noChangeArrowheads="1"/>
          </p:cNvSpPr>
          <p:nvPr/>
        </p:nvSpPr>
        <p:spPr bwMode="auto">
          <a:xfrm>
            <a:off x="-76200" y="1889125"/>
            <a:ext cx="1066800" cy="1006475"/>
          </a:xfrm>
          <a:prstGeom prst="rect">
            <a:avLst/>
          </a:prstGeom>
          <a:noFill/>
          <a:ln w="9525">
            <a:noFill/>
            <a:miter lim="800000"/>
            <a:headEnd/>
            <a:tailEnd/>
          </a:ln>
          <a:effectLst/>
        </p:spPr>
        <p:txBody>
          <a:bodyPr anchor="ctr" anchorCtr="1">
            <a:spAutoFit/>
          </a:bodyPr>
          <a:lstStyle/>
          <a:p>
            <a:pPr>
              <a:defRPr/>
            </a:pPr>
            <a:r>
              <a:rPr lang="en-US" sz="2000" dirty="0">
                <a:solidFill>
                  <a:schemeClr val="tx1"/>
                </a:solidFill>
                <a:effectLst>
                  <a:outerShdw blurRad="38100" dist="38100" dir="2700000" algn="tl">
                    <a:srgbClr val="C0C0C0"/>
                  </a:outerShdw>
                </a:effectLst>
              </a:rPr>
              <a:t>East Pacific     Rise  </a:t>
            </a:r>
          </a:p>
        </p:txBody>
      </p:sp>
      <p:sp>
        <p:nvSpPr>
          <p:cNvPr id="14" name="Line 7"/>
          <p:cNvSpPr>
            <a:spLocks noChangeShapeType="1"/>
          </p:cNvSpPr>
          <p:nvPr/>
        </p:nvSpPr>
        <p:spPr bwMode="auto">
          <a:xfrm flipH="1" flipV="1">
            <a:off x="76200" y="3810000"/>
            <a:ext cx="304800" cy="838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15" name="Text Box 8"/>
          <p:cNvSpPr txBox="1">
            <a:spLocks noChangeArrowheads="1"/>
          </p:cNvSpPr>
          <p:nvPr/>
        </p:nvSpPr>
        <p:spPr bwMode="auto">
          <a:xfrm>
            <a:off x="0" y="4572000"/>
            <a:ext cx="2031710" cy="461665"/>
          </a:xfrm>
          <a:prstGeom prst="rect">
            <a:avLst/>
          </a:prstGeom>
          <a:noFill/>
          <a:ln w="9525">
            <a:noFill/>
            <a:miter lim="800000"/>
            <a:headEnd/>
            <a:tailEnd/>
          </a:ln>
          <a:effectLst/>
        </p:spPr>
        <p:txBody>
          <a:bodyPr wrap="none">
            <a:spAutoFit/>
          </a:bodyPr>
          <a:lstStyle/>
          <a:p>
            <a:pPr>
              <a:defRPr/>
            </a:pPr>
            <a:r>
              <a:rPr lang="en-US" dirty="0">
                <a:solidFill>
                  <a:schemeClr val="tx1"/>
                </a:solidFill>
                <a:effectLst>
                  <a:outerShdw blurRad="38100" dist="38100" dir="2700000" algn="tl">
                    <a:srgbClr val="C0C0C0"/>
                  </a:outerShdw>
                </a:effectLst>
              </a:rPr>
              <a:t>Pacific Plate</a:t>
            </a:r>
          </a:p>
        </p:txBody>
      </p:sp>
      <p:sp>
        <p:nvSpPr>
          <p:cNvPr id="16" name="Text Box 5"/>
          <p:cNvSpPr txBox="1">
            <a:spLocks noChangeArrowheads="1"/>
          </p:cNvSpPr>
          <p:nvPr/>
        </p:nvSpPr>
        <p:spPr bwMode="auto">
          <a:xfrm>
            <a:off x="1689100" y="5581650"/>
            <a:ext cx="478016" cy="707886"/>
          </a:xfrm>
          <a:prstGeom prst="rect">
            <a:avLst/>
          </a:prstGeom>
          <a:noFill/>
          <a:ln w="9525">
            <a:noFill/>
            <a:miter lim="800000"/>
            <a:headEnd/>
            <a:tailEnd/>
          </a:ln>
          <a:effectLst/>
        </p:spPr>
        <p:txBody>
          <a:bodyPr wrap="none">
            <a:spAutoFit/>
          </a:bodyPr>
          <a:lstStyle/>
          <a:p>
            <a:pPr>
              <a:defRPr/>
            </a:pPr>
            <a:r>
              <a:rPr lang="en-US" sz="4000" dirty="0">
                <a:solidFill>
                  <a:schemeClr val="tx1"/>
                </a:solidFill>
                <a:effectLst>
                  <a:outerShdw blurRad="38100" dist="38100" dir="2700000" algn="tl">
                    <a:srgbClr val="C0C0C0"/>
                  </a:outerShdw>
                </a:effectLst>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srcRect/>
          <a:stretch>
            <a:fillRect/>
          </a:stretch>
        </p:blipFill>
        <p:spPr bwMode="auto">
          <a:xfrm>
            <a:off x="-1" y="1352550"/>
            <a:ext cx="9144000" cy="5505450"/>
          </a:xfrm>
          <a:prstGeom prst="rect">
            <a:avLst/>
          </a:prstGeom>
          <a:noFill/>
          <a:ln w="9525">
            <a:noFill/>
            <a:miter lim="800000"/>
            <a:headEnd/>
            <a:tailEnd/>
          </a:ln>
        </p:spPr>
      </p:pic>
      <p:sp>
        <p:nvSpPr>
          <p:cNvPr id="454661" name="Text Box 5"/>
          <p:cNvSpPr txBox="1">
            <a:spLocks noChangeArrowheads="1"/>
          </p:cNvSpPr>
          <p:nvPr/>
        </p:nvSpPr>
        <p:spPr bwMode="auto">
          <a:xfrm>
            <a:off x="685800" y="5619750"/>
            <a:ext cx="2444750" cy="457200"/>
          </a:xfrm>
          <a:prstGeom prst="rect">
            <a:avLst/>
          </a:prstGeom>
          <a:noFill/>
          <a:ln w="9525">
            <a:noFill/>
            <a:miter lim="800000"/>
            <a:headEnd/>
            <a:tailEnd/>
          </a:ln>
          <a:effectLst/>
        </p:spPr>
        <p:txBody>
          <a:bodyPr wrap="none">
            <a:spAutoFit/>
          </a:bodyPr>
          <a:lstStyle/>
          <a:p>
            <a:pPr>
              <a:defRPr/>
            </a:pPr>
            <a:r>
              <a:rPr lang="en-US" dirty="0">
                <a:solidFill>
                  <a:schemeClr val="tx1"/>
                </a:solidFill>
                <a:effectLst>
                  <a:outerShdw blurRad="38100" dist="38100" dir="2700000" algn="tl">
                    <a:srgbClr val="C0C0C0"/>
                  </a:outerShdw>
                </a:effectLst>
              </a:rPr>
              <a:t>Asthenosphere</a:t>
            </a:r>
          </a:p>
        </p:txBody>
      </p:sp>
      <p:sp>
        <p:nvSpPr>
          <p:cNvPr id="13" name="Line 5"/>
          <p:cNvSpPr>
            <a:spLocks noChangeShapeType="1"/>
          </p:cNvSpPr>
          <p:nvPr/>
        </p:nvSpPr>
        <p:spPr bwMode="auto">
          <a:xfrm>
            <a:off x="7848600" y="1143000"/>
            <a:ext cx="914400" cy="2743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14" name="Text Box 7"/>
          <p:cNvSpPr txBox="1">
            <a:spLocks noChangeArrowheads="1"/>
          </p:cNvSpPr>
          <p:nvPr/>
        </p:nvSpPr>
        <p:spPr bwMode="auto">
          <a:xfrm>
            <a:off x="6305550" y="762000"/>
            <a:ext cx="28384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North American Plate</a:t>
            </a:r>
          </a:p>
        </p:txBody>
      </p:sp>
      <p:sp>
        <p:nvSpPr>
          <p:cNvPr id="15" name="Text Box 3"/>
          <p:cNvSpPr txBox="1">
            <a:spLocks noChangeArrowheads="1"/>
          </p:cNvSpPr>
          <p:nvPr/>
        </p:nvSpPr>
        <p:spPr bwMode="auto">
          <a:xfrm rot="427404">
            <a:off x="3352800" y="4129088"/>
            <a:ext cx="2827338" cy="457200"/>
          </a:xfrm>
          <a:prstGeom prst="rect">
            <a:avLst/>
          </a:prstGeom>
          <a:noFill/>
          <a:ln w="9525">
            <a:noFill/>
            <a:miter lim="800000"/>
            <a:headEnd/>
            <a:tailEnd/>
          </a:ln>
          <a:effectLst/>
        </p:spPr>
        <p:txBody>
          <a:bodyPr anchor="ctr" anchorCtr="1">
            <a:spAutoFit/>
          </a:bodyPr>
          <a:lstStyle/>
          <a:p>
            <a:pPr>
              <a:defRPr/>
            </a:pPr>
            <a:r>
              <a:rPr lang="en-US" dirty="0">
                <a:solidFill>
                  <a:schemeClr val="tx1"/>
                </a:solidFill>
                <a:effectLst>
                  <a:outerShdw blurRad="38100" dist="38100" dir="2700000" algn="tl">
                    <a:srgbClr val="C0C0C0"/>
                  </a:outerShdw>
                </a:effectLst>
              </a:rPr>
              <a:t>Farallon Plate</a:t>
            </a:r>
          </a:p>
        </p:txBody>
      </p:sp>
      <p:sp>
        <p:nvSpPr>
          <p:cNvPr id="16" name="Line 10"/>
          <p:cNvSpPr>
            <a:spLocks noChangeShapeType="1"/>
          </p:cNvSpPr>
          <p:nvPr/>
        </p:nvSpPr>
        <p:spPr bwMode="auto">
          <a:xfrm>
            <a:off x="6934200" y="1981200"/>
            <a:ext cx="1528482" cy="1349188"/>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17" name="Text Box 11"/>
          <p:cNvSpPr txBox="1">
            <a:spLocks noChangeArrowheads="1"/>
          </p:cNvSpPr>
          <p:nvPr/>
        </p:nvSpPr>
        <p:spPr bwMode="auto">
          <a:xfrm>
            <a:off x="5314950" y="1600200"/>
            <a:ext cx="19240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Forearc Basin</a:t>
            </a:r>
          </a:p>
        </p:txBody>
      </p:sp>
      <p:sp>
        <p:nvSpPr>
          <p:cNvPr id="18" name="AutoShape 13"/>
          <p:cNvSpPr>
            <a:spLocks/>
          </p:cNvSpPr>
          <p:nvPr/>
        </p:nvSpPr>
        <p:spPr bwMode="auto">
          <a:xfrm rot="16200000">
            <a:off x="228600" y="2667000"/>
            <a:ext cx="228600" cy="685800"/>
          </a:xfrm>
          <a:prstGeom prst="rightBrace">
            <a:avLst>
              <a:gd name="adj1" fmla="val 25000"/>
              <a:gd name="adj2" fmla="val 50000"/>
            </a:avLst>
          </a:prstGeom>
          <a:noFill/>
          <a:ln w="31750">
            <a:solidFill>
              <a:schemeClr val="tx1"/>
            </a:solidFill>
            <a:round/>
            <a:headEnd/>
            <a:tailEnd/>
          </a:ln>
          <a:effectLst/>
        </p:spPr>
        <p:txBody>
          <a:bodyPr wrap="none" anchor="ctr"/>
          <a:lstStyle/>
          <a:p>
            <a:pPr>
              <a:defRPr/>
            </a:pPr>
            <a:endParaRPr lang="en-US" dirty="0">
              <a:solidFill>
                <a:schemeClr val="tx1"/>
              </a:solidFill>
            </a:endParaRPr>
          </a:p>
        </p:txBody>
      </p:sp>
      <p:sp>
        <p:nvSpPr>
          <p:cNvPr id="19" name="Text Box 14"/>
          <p:cNvSpPr txBox="1">
            <a:spLocks noChangeArrowheads="1"/>
          </p:cNvSpPr>
          <p:nvPr/>
        </p:nvSpPr>
        <p:spPr bwMode="auto">
          <a:xfrm>
            <a:off x="-76200" y="1889125"/>
            <a:ext cx="1066800" cy="1006475"/>
          </a:xfrm>
          <a:prstGeom prst="rect">
            <a:avLst/>
          </a:prstGeom>
          <a:noFill/>
          <a:ln w="9525">
            <a:noFill/>
            <a:miter lim="800000"/>
            <a:headEnd/>
            <a:tailEnd/>
          </a:ln>
          <a:effectLst/>
        </p:spPr>
        <p:txBody>
          <a:bodyPr anchor="ctr" anchorCtr="1">
            <a:spAutoFit/>
          </a:bodyPr>
          <a:lstStyle/>
          <a:p>
            <a:pPr>
              <a:defRPr/>
            </a:pPr>
            <a:r>
              <a:rPr lang="en-US" sz="2000" dirty="0">
                <a:solidFill>
                  <a:schemeClr val="tx1"/>
                </a:solidFill>
                <a:effectLst>
                  <a:outerShdw blurRad="38100" dist="38100" dir="2700000" algn="tl">
                    <a:srgbClr val="C0C0C0"/>
                  </a:outerShdw>
                </a:effectLst>
              </a:rPr>
              <a:t>East Pacific     Rise  </a:t>
            </a:r>
          </a:p>
        </p:txBody>
      </p:sp>
      <p:sp>
        <p:nvSpPr>
          <p:cNvPr id="20" name="Line 7"/>
          <p:cNvSpPr>
            <a:spLocks noChangeShapeType="1"/>
          </p:cNvSpPr>
          <p:nvPr/>
        </p:nvSpPr>
        <p:spPr bwMode="auto">
          <a:xfrm flipH="1" flipV="1">
            <a:off x="76200" y="3810000"/>
            <a:ext cx="304800" cy="838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21" name="Text Box 8"/>
          <p:cNvSpPr txBox="1">
            <a:spLocks noChangeArrowheads="1"/>
          </p:cNvSpPr>
          <p:nvPr/>
        </p:nvSpPr>
        <p:spPr bwMode="auto">
          <a:xfrm>
            <a:off x="0" y="4572000"/>
            <a:ext cx="2031710" cy="461665"/>
          </a:xfrm>
          <a:prstGeom prst="rect">
            <a:avLst/>
          </a:prstGeom>
          <a:noFill/>
          <a:ln w="9525">
            <a:noFill/>
            <a:miter lim="800000"/>
            <a:headEnd/>
            <a:tailEnd/>
          </a:ln>
          <a:effectLst/>
        </p:spPr>
        <p:txBody>
          <a:bodyPr wrap="none">
            <a:spAutoFit/>
          </a:bodyPr>
          <a:lstStyle/>
          <a:p>
            <a:pPr>
              <a:defRPr/>
            </a:pPr>
            <a:r>
              <a:rPr lang="en-US" dirty="0">
                <a:solidFill>
                  <a:schemeClr val="tx1"/>
                </a:solidFill>
                <a:effectLst>
                  <a:outerShdw blurRad="38100" dist="38100" dir="2700000" algn="tl">
                    <a:srgbClr val="C0C0C0"/>
                  </a:outerShdw>
                </a:effectLst>
              </a:rPr>
              <a:t>Pacific Plate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srcRect/>
          <a:stretch>
            <a:fillRect/>
          </a:stretch>
        </p:blipFill>
        <p:spPr bwMode="auto">
          <a:xfrm>
            <a:off x="-1" y="1352550"/>
            <a:ext cx="9144000" cy="5505450"/>
          </a:xfrm>
          <a:prstGeom prst="rect">
            <a:avLst/>
          </a:prstGeom>
          <a:noFill/>
          <a:ln w="9525">
            <a:noFill/>
            <a:miter lim="800000"/>
            <a:headEnd/>
            <a:tailEnd/>
          </a:ln>
        </p:spPr>
      </p:pic>
      <p:sp>
        <p:nvSpPr>
          <p:cNvPr id="327685" name="Text Box 5"/>
          <p:cNvSpPr txBox="1">
            <a:spLocks noChangeArrowheads="1"/>
          </p:cNvSpPr>
          <p:nvPr/>
        </p:nvSpPr>
        <p:spPr bwMode="auto">
          <a:xfrm>
            <a:off x="685800" y="5619750"/>
            <a:ext cx="2444750" cy="457200"/>
          </a:xfrm>
          <a:prstGeom prst="rect">
            <a:avLst/>
          </a:prstGeom>
          <a:noFill/>
          <a:ln w="9525">
            <a:noFill/>
            <a:miter lim="800000"/>
            <a:headEnd/>
            <a:tailEnd/>
          </a:ln>
          <a:effectLst/>
        </p:spPr>
        <p:txBody>
          <a:bodyPr wrap="none">
            <a:spAutoFit/>
          </a:bodyPr>
          <a:lstStyle/>
          <a:p>
            <a:pPr>
              <a:defRPr/>
            </a:pPr>
            <a:r>
              <a:rPr lang="en-US">
                <a:solidFill>
                  <a:schemeClr val="tx1"/>
                </a:solidFill>
                <a:effectLst>
                  <a:outerShdw blurRad="38100" dist="38100" dir="2700000" algn="tl">
                    <a:srgbClr val="C0C0C0"/>
                  </a:outerShdw>
                </a:effectLst>
              </a:rPr>
              <a:t>Asthenosphere</a:t>
            </a:r>
          </a:p>
        </p:txBody>
      </p:sp>
      <p:sp>
        <p:nvSpPr>
          <p:cNvPr id="327689" name="Line 9"/>
          <p:cNvSpPr>
            <a:spLocks noChangeShapeType="1"/>
          </p:cNvSpPr>
          <p:nvPr/>
        </p:nvSpPr>
        <p:spPr bwMode="auto">
          <a:xfrm>
            <a:off x="6019800" y="2819400"/>
            <a:ext cx="990600" cy="838200"/>
          </a:xfrm>
          <a:prstGeom prst="line">
            <a:avLst/>
          </a:prstGeom>
          <a:noFill/>
          <a:ln w="38100">
            <a:solidFill>
              <a:srgbClr val="FF3300"/>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15" name="Line 5"/>
          <p:cNvSpPr>
            <a:spLocks noChangeShapeType="1"/>
          </p:cNvSpPr>
          <p:nvPr/>
        </p:nvSpPr>
        <p:spPr bwMode="auto">
          <a:xfrm>
            <a:off x="7848600" y="1143000"/>
            <a:ext cx="914400" cy="2743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16" name="Text Box 7"/>
          <p:cNvSpPr txBox="1">
            <a:spLocks noChangeArrowheads="1"/>
          </p:cNvSpPr>
          <p:nvPr/>
        </p:nvSpPr>
        <p:spPr bwMode="auto">
          <a:xfrm>
            <a:off x="6305550" y="762000"/>
            <a:ext cx="28384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North American Plate</a:t>
            </a:r>
          </a:p>
        </p:txBody>
      </p:sp>
      <p:sp>
        <p:nvSpPr>
          <p:cNvPr id="17" name="Text Box 3"/>
          <p:cNvSpPr txBox="1">
            <a:spLocks noChangeArrowheads="1"/>
          </p:cNvSpPr>
          <p:nvPr/>
        </p:nvSpPr>
        <p:spPr bwMode="auto">
          <a:xfrm rot="427404">
            <a:off x="3352800" y="4129088"/>
            <a:ext cx="2827338" cy="457200"/>
          </a:xfrm>
          <a:prstGeom prst="rect">
            <a:avLst/>
          </a:prstGeom>
          <a:noFill/>
          <a:ln w="9525">
            <a:noFill/>
            <a:miter lim="800000"/>
            <a:headEnd/>
            <a:tailEnd/>
          </a:ln>
          <a:effectLst/>
        </p:spPr>
        <p:txBody>
          <a:bodyPr anchor="ctr" anchorCtr="1">
            <a:spAutoFit/>
          </a:bodyPr>
          <a:lstStyle/>
          <a:p>
            <a:pPr>
              <a:defRPr/>
            </a:pPr>
            <a:r>
              <a:rPr lang="en-US" dirty="0">
                <a:solidFill>
                  <a:schemeClr val="tx1"/>
                </a:solidFill>
                <a:effectLst>
                  <a:outerShdw blurRad="38100" dist="38100" dir="2700000" algn="tl">
                    <a:srgbClr val="C0C0C0"/>
                  </a:outerShdw>
                </a:effectLst>
              </a:rPr>
              <a:t>Farallon Plate</a:t>
            </a:r>
          </a:p>
        </p:txBody>
      </p:sp>
      <p:sp>
        <p:nvSpPr>
          <p:cNvPr id="18" name="Line 10"/>
          <p:cNvSpPr>
            <a:spLocks noChangeShapeType="1"/>
          </p:cNvSpPr>
          <p:nvPr/>
        </p:nvSpPr>
        <p:spPr bwMode="auto">
          <a:xfrm>
            <a:off x="6934200" y="1981200"/>
            <a:ext cx="1528482" cy="1349188"/>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19" name="Text Box 11"/>
          <p:cNvSpPr txBox="1">
            <a:spLocks noChangeArrowheads="1"/>
          </p:cNvSpPr>
          <p:nvPr/>
        </p:nvSpPr>
        <p:spPr bwMode="auto">
          <a:xfrm>
            <a:off x="5314950" y="1600200"/>
            <a:ext cx="19240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Forearc Basin</a:t>
            </a:r>
          </a:p>
        </p:txBody>
      </p:sp>
      <p:sp>
        <p:nvSpPr>
          <p:cNvPr id="20" name="AutoShape 13"/>
          <p:cNvSpPr>
            <a:spLocks/>
          </p:cNvSpPr>
          <p:nvPr/>
        </p:nvSpPr>
        <p:spPr bwMode="auto">
          <a:xfrm rot="16200000">
            <a:off x="228600" y="2667000"/>
            <a:ext cx="228600" cy="685800"/>
          </a:xfrm>
          <a:prstGeom prst="rightBrace">
            <a:avLst>
              <a:gd name="adj1" fmla="val 25000"/>
              <a:gd name="adj2" fmla="val 50000"/>
            </a:avLst>
          </a:prstGeom>
          <a:noFill/>
          <a:ln w="31750">
            <a:solidFill>
              <a:schemeClr val="tx1"/>
            </a:solidFill>
            <a:round/>
            <a:headEnd/>
            <a:tailEnd/>
          </a:ln>
          <a:effectLst/>
        </p:spPr>
        <p:txBody>
          <a:bodyPr wrap="none" anchor="ctr"/>
          <a:lstStyle/>
          <a:p>
            <a:pPr>
              <a:defRPr/>
            </a:pPr>
            <a:endParaRPr lang="en-US" dirty="0">
              <a:solidFill>
                <a:schemeClr val="tx1"/>
              </a:solidFill>
            </a:endParaRPr>
          </a:p>
        </p:txBody>
      </p:sp>
      <p:sp>
        <p:nvSpPr>
          <p:cNvPr id="21" name="Text Box 14"/>
          <p:cNvSpPr txBox="1">
            <a:spLocks noChangeArrowheads="1"/>
          </p:cNvSpPr>
          <p:nvPr/>
        </p:nvSpPr>
        <p:spPr bwMode="auto">
          <a:xfrm>
            <a:off x="-76200" y="1889125"/>
            <a:ext cx="1066800" cy="1006475"/>
          </a:xfrm>
          <a:prstGeom prst="rect">
            <a:avLst/>
          </a:prstGeom>
          <a:noFill/>
          <a:ln w="9525">
            <a:noFill/>
            <a:miter lim="800000"/>
            <a:headEnd/>
            <a:tailEnd/>
          </a:ln>
          <a:effectLst/>
        </p:spPr>
        <p:txBody>
          <a:bodyPr anchor="ctr" anchorCtr="1">
            <a:spAutoFit/>
          </a:bodyPr>
          <a:lstStyle/>
          <a:p>
            <a:pPr>
              <a:defRPr/>
            </a:pPr>
            <a:r>
              <a:rPr lang="en-US" sz="2000" dirty="0">
                <a:solidFill>
                  <a:schemeClr val="tx1"/>
                </a:solidFill>
                <a:effectLst>
                  <a:outerShdw blurRad="38100" dist="38100" dir="2700000" algn="tl">
                    <a:srgbClr val="C0C0C0"/>
                  </a:outerShdw>
                </a:effectLst>
              </a:rPr>
              <a:t>East Pacific     Rise  </a:t>
            </a:r>
          </a:p>
        </p:txBody>
      </p:sp>
      <p:sp>
        <p:nvSpPr>
          <p:cNvPr id="22" name="Line 7"/>
          <p:cNvSpPr>
            <a:spLocks noChangeShapeType="1"/>
          </p:cNvSpPr>
          <p:nvPr/>
        </p:nvSpPr>
        <p:spPr bwMode="auto">
          <a:xfrm flipH="1" flipV="1">
            <a:off x="76200" y="3810000"/>
            <a:ext cx="304800" cy="838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23" name="Text Box 8"/>
          <p:cNvSpPr txBox="1">
            <a:spLocks noChangeArrowheads="1"/>
          </p:cNvSpPr>
          <p:nvPr/>
        </p:nvSpPr>
        <p:spPr bwMode="auto">
          <a:xfrm>
            <a:off x="0" y="4572000"/>
            <a:ext cx="2031710" cy="461665"/>
          </a:xfrm>
          <a:prstGeom prst="rect">
            <a:avLst/>
          </a:prstGeom>
          <a:noFill/>
          <a:ln w="9525">
            <a:noFill/>
            <a:miter lim="800000"/>
            <a:headEnd/>
            <a:tailEnd/>
          </a:ln>
          <a:effectLst/>
        </p:spPr>
        <p:txBody>
          <a:bodyPr wrap="none">
            <a:spAutoFit/>
          </a:bodyPr>
          <a:lstStyle/>
          <a:p>
            <a:pPr>
              <a:defRPr/>
            </a:pPr>
            <a:r>
              <a:rPr lang="en-US" dirty="0">
                <a:solidFill>
                  <a:schemeClr val="tx1"/>
                </a:solidFill>
                <a:effectLst>
                  <a:outerShdw blurRad="38100" dist="38100" dir="2700000" algn="tl">
                    <a:srgbClr val="C0C0C0"/>
                  </a:outerShdw>
                </a:effectLst>
              </a:rPr>
              <a:t>Pacific Plate</a:t>
            </a:r>
          </a:p>
        </p:txBody>
      </p:sp>
      <p:sp>
        <p:nvSpPr>
          <p:cNvPr id="24" name="Text Box 5"/>
          <p:cNvSpPr txBox="1">
            <a:spLocks noChangeArrowheads="1"/>
          </p:cNvSpPr>
          <p:nvPr/>
        </p:nvSpPr>
        <p:spPr bwMode="auto">
          <a:xfrm>
            <a:off x="5700491" y="2273299"/>
            <a:ext cx="478016" cy="707886"/>
          </a:xfrm>
          <a:prstGeom prst="rect">
            <a:avLst/>
          </a:prstGeom>
          <a:noFill/>
          <a:ln w="9525">
            <a:noFill/>
            <a:miter lim="800000"/>
            <a:headEnd/>
            <a:tailEnd/>
          </a:ln>
          <a:effectLst/>
        </p:spPr>
        <p:txBody>
          <a:bodyPr wrap="none">
            <a:spAutoFit/>
          </a:bodyPr>
          <a:lstStyle/>
          <a:p>
            <a:pPr>
              <a:defRPr/>
            </a:pPr>
            <a:r>
              <a:rPr lang="en-US" sz="4000" dirty="0">
                <a:effectLst>
                  <a:outerShdw blurRad="38100" dist="38100" dir="2700000" algn="tl">
                    <a:srgbClr val="C0C0C0"/>
                  </a:outerShdw>
                </a:effectLst>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cstate="print"/>
          <a:srcRect/>
          <a:stretch>
            <a:fillRect/>
          </a:stretch>
        </p:blipFill>
        <p:spPr bwMode="auto">
          <a:xfrm>
            <a:off x="-1" y="1352550"/>
            <a:ext cx="9144000" cy="5505450"/>
          </a:xfrm>
          <a:prstGeom prst="rect">
            <a:avLst/>
          </a:prstGeom>
          <a:noFill/>
          <a:ln w="9525">
            <a:noFill/>
            <a:miter lim="800000"/>
            <a:headEnd/>
            <a:tailEnd/>
          </a:ln>
        </p:spPr>
      </p:pic>
      <p:sp>
        <p:nvSpPr>
          <p:cNvPr id="328709" name="Text Box 5"/>
          <p:cNvSpPr txBox="1">
            <a:spLocks noChangeArrowheads="1"/>
          </p:cNvSpPr>
          <p:nvPr/>
        </p:nvSpPr>
        <p:spPr bwMode="auto">
          <a:xfrm>
            <a:off x="685800" y="5619750"/>
            <a:ext cx="2444750" cy="457200"/>
          </a:xfrm>
          <a:prstGeom prst="rect">
            <a:avLst/>
          </a:prstGeom>
          <a:noFill/>
          <a:ln w="9525">
            <a:noFill/>
            <a:miter lim="800000"/>
            <a:headEnd/>
            <a:tailEnd/>
          </a:ln>
          <a:effectLst/>
        </p:spPr>
        <p:txBody>
          <a:bodyPr wrap="none">
            <a:spAutoFit/>
          </a:bodyPr>
          <a:lstStyle/>
          <a:p>
            <a:pPr>
              <a:defRPr/>
            </a:pPr>
            <a:r>
              <a:rPr lang="en-US">
                <a:solidFill>
                  <a:schemeClr val="tx1"/>
                </a:solidFill>
                <a:effectLst>
                  <a:outerShdw blurRad="38100" dist="38100" dir="2700000" algn="tl">
                    <a:srgbClr val="C0C0C0"/>
                  </a:outerShdw>
                </a:effectLst>
              </a:rPr>
              <a:t>Asthenosphere</a:t>
            </a:r>
          </a:p>
        </p:txBody>
      </p:sp>
      <p:sp>
        <p:nvSpPr>
          <p:cNvPr id="328713" name="Line 9"/>
          <p:cNvSpPr>
            <a:spLocks noChangeShapeType="1"/>
          </p:cNvSpPr>
          <p:nvPr/>
        </p:nvSpPr>
        <p:spPr bwMode="auto">
          <a:xfrm>
            <a:off x="6019800" y="2819400"/>
            <a:ext cx="990600" cy="838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328716" name="Text Box 12"/>
          <p:cNvSpPr txBox="1">
            <a:spLocks noChangeArrowheads="1"/>
          </p:cNvSpPr>
          <p:nvPr/>
        </p:nvSpPr>
        <p:spPr bwMode="auto">
          <a:xfrm>
            <a:off x="3784600" y="2425700"/>
            <a:ext cx="271780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Accretionary Wedge</a:t>
            </a:r>
          </a:p>
        </p:txBody>
      </p:sp>
      <p:sp>
        <p:nvSpPr>
          <p:cNvPr id="16" name="Line 5"/>
          <p:cNvSpPr>
            <a:spLocks noChangeShapeType="1"/>
          </p:cNvSpPr>
          <p:nvPr/>
        </p:nvSpPr>
        <p:spPr bwMode="auto">
          <a:xfrm>
            <a:off x="7848600" y="1143000"/>
            <a:ext cx="914400" cy="2743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17" name="Text Box 7"/>
          <p:cNvSpPr txBox="1">
            <a:spLocks noChangeArrowheads="1"/>
          </p:cNvSpPr>
          <p:nvPr/>
        </p:nvSpPr>
        <p:spPr bwMode="auto">
          <a:xfrm>
            <a:off x="6305550" y="762000"/>
            <a:ext cx="28384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North American Plate</a:t>
            </a:r>
          </a:p>
        </p:txBody>
      </p:sp>
      <p:sp>
        <p:nvSpPr>
          <p:cNvPr id="18" name="Text Box 3"/>
          <p:cNvSpPr txBox="1">
            <a:spLocks noChangeArrowheads="1"/>
          </p:cNvSpPr>
          <p:nvPr/>
        </p:nvSpPr>
        <p:spPr bwMode="auto">
          <a:xfrm rot="427404">
            <a:off x="3352800" y="4129088"/>
            <a:ext cx="2827338" cy="457200"/>
          </a:xfrm>
          <a:prstGeom prst="rect">
            <a:avLst/>
          </a:prstGeom>
          <a:noFill/>
          <a:ln w="9525">
            <a:noFill/>
            <a:miter lim="800000"/>
            <a:headEnd/>
            <a:tailEnd/>
          </a:ln>
          <a:effectLst/>
        </p:spPr>
        <p:txBody>
          <a:bodyPr anchor="ctr" anchorCtr="1">
            <a:spAutoFit/>
          </a:bodyPr>
          <a:lstStyle/>
          <a:p>
            <a:pPr>
              <a:defRPr/>
            </a:pPr>
            <a:r>
              <a:rPr lang="en-US" dirty="0">
                <a:solidFill>
                  <a:schemeClr val="tx1"/>
                </a:solidFill>
                <a:effectLst>
                  <a:outerShdw blurRad="38100" dist="38100" dir="2700000" algn="tl">
                    <a:srgbClr val="C0C0C0"/>
                  </a:outerShdw>
                </a:effectLst>
              </a:rPr>
              <a:t>Farallon Plate</a:t>
            </a:r>
          </a:p>
        </p:txBody>
      </p:sp>
      <p:sp>
        <p:nvSpPr>
          <p:cNvPr id="19" name="Line 10"/>
          <p:cNvSpPr>
            <a:spLocks noChangeShapeType="1"/>
          </p:cNvSpPr>
          <p:nvPr/>
        </p:nvSpPr>
        <p:spPr bwMode="auto">
          <a:xfrm>
            <a:off x="6934200" y="1981200"/>
            <a:ext cx="1528482" cy="1349188"/>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20" name="Text Box 11"/>
          <p:cNvSpPr txBox="1">
            <a:spLocks noChangeArrowheads="1"/>
          </p:cNvSpPr>
          <p:nvPr/>
        </p:nvSpPr>
        <p:spPr bwMode="auto">
          <a:xfrm>
            <a:off x="5314950" y="1600200"/>
            <a:ext cx="1924050" cy="396875"/>
          </a:xfrm>
          <a:prstGeom prst="rect">
            <a:avLst/>
          </a:prstGeom>
          <a:noFill/>
          <a:ln w="9525">
            <a:noFill/>
            <a:miter lim="800000"/>
            <a:headEnd/>
            <a:tailEnd/>
          </a:ln>
          <a:effectLst/>
        </p:spPr>
        <p:txBody>
          <a:bodyPr wrap="none">
            <a:spAutoFit/>
          </a:bodyPr>
          <a:lstStyle/>
          <a:p>
            <a:pPr>
              <a:defRPr/>
            </a:pPr>
            <a:r>
              <a:rPr lang="en-US" sz="2000" dirty="0">
                <a:solidFill>
                  <a:schemeClr val="tx1"/>
                </a:solidFill>
                <a:effectLst>
                  <a:outerShdw blurRad="38100" dist="38100" dir="2700000" algn="tl">
                    <a:srgbClr val="C0C0C0"/>
                  </a:outerShdw>
                </a:effectLst>
              </a:rPr>
              <a:t>Forearc Basin</a:t>
            </a:r>
          </a:p>
        </p:txBody>
      </p:sp>
      <p:sp>
        <p:nvSpPr>
          <p:cNvPr id="21" name="AutoShape 13"/>
          <p:cNvSpPr>
            <a:spLocks/>
          </p:cNvSpPr>
          <p:nvPr/>
        </p:nvSpPr>
        <p:spPr bwMode="auto">
          <a:xfrm rot="16200000">
            <a:off x="228600" y="2667000"/>
            <a:ext cx="228600" cy="685800"/>
          </a:xfrm>
          <a:prstGeom prst="rightBrace">
            <a:avLst>
              <a:gd name="adj1" fmla="val 25000"/>
              <a:gd name="adj2" fmla="val 50000"/>
            </a:avLst>
          </a:prstGeom>
          <a:noFill/>
          <a:ln w="31750">
            <a:solidFill>
              <a:schemeClr val="tx1"/>
            </a:solidFill>
            <a:round/>
            <a:headEnd/>
            <a:tailEnd/>
          </a:ln>
          <a:effectLst/>
        </p:spPr>
        <p:txBody>
          <a:bodyPr wrap="none" anchor="ctr"/>
          <a:lstStyle/>
          <a:p>
            <a:pPr>
              <a:defRPr/>
            </a:pPr>
            <a:endParaRPr lang="en-US" dirty="0">
              <a:solidFill>
                <a:schemeClr val="tx1"/>
              </a:solidFill>
            </a:endParaRPr>
          </a:p>
        </p:txBody>
      </p:sp>
      <p:sp>
        <p:nvSpPr>
          <p:cNvPr id="22" name="Text Box 14"/>
          <p:cNvSpPr txBox="1">
            <a:spLocks noChangeArrowheads="1"/>
          </p:cNvSpPr>
          <p:nvPr/>
        </p:nvSpPr>
        <p:spPr bwMode="auto">
          <a:xfrm>
            <a:off x="-76200" y="1889125"/>
            <a:ext cx="1066800" cy="1006475"/>
          </a:xfrm>
          <a:prstGeom prst="rect">
            <a:avLst/>
          </a:prstGeom>
          <a:noFill/>
          <a:ln w="9525">
            <a:noFill/>
            <a:miter lim="800000"/>
            <a:headEnd/>
            <a:tailEnd/>
          </a:ln>
          <a:effectLst/>
        </p:spPr>
        <p:txBody>
          <a:bodyPr anchor="ctr" anchorCtr="1">
            <a:spAutoFit/>
          </a:bodyPr>
          <a:lstStyle/>
          <a:p>
            <a:pPr>
              <a:defRPr/>
            </a:pPr>
            <a:r>
              <a:rPr lang="en-US" sz="2000" dirty="0">
                <a:solidFill>
                  <a:schemeClr val="tx1"/>
                </a:solidFill>
                <a:effectLst>
                  <a:outerShdw blurRad="38100" dist="38100" dir="2700000" algn="tl">
                    <a:srgbClr val="C0C0C0"/>
                  </a:outerShdw>
                </a:effectLst>
              </a:rPr>
              <a:t>East Pacific     Rise  </a:t>
            </a:r>
          </a:p>
        </p:txBody>
      </p:sp>
      <p:sp>
        <p:nvSpPr>
          <p:cNvPr id="23" name="Line 7"/>
          <p:cNvSpPr>
            <a:spLocks noChangeShapeType="1"/>
          </p:cNvSpPr>
          <p:nvPr/>
        </p:nvSpPr>
        <p:spPr bwMode="auto">
          <a:xfrm flipH="1" flipV="1">
            <a:off x="76200" y="3810000"/>
            <a:ext cx="304800" cy="838200"/>
          </a:xfrm>
          <a:prstGeom prst="line">
            <a:avLst/>
          </a:prstGeom>
          <a:noFill/>
          <a:ln w="38100">
            <a:solidFill>
              <a:schemeClr val="tx1"/>
            </a:solidFill>
            <a:round/>
            <a:headEnd/>
            <a:tailEnd type="triangle" w="lg" len="med"/>
          </a:ln>
          <a:effectLst>
            <a:outerShdw blurRad="50800" dist="38100" dir="18900000" algn="bl" rotWithShape="0">
              <a:prstClr val="black">
                <a:alpha val="40000"/>
              </a:prstClr>
            </a:outerShdw>
          </a:effectLst>
        </p:spPr>
        <p:txBody>
          <a:bodyPr/>
          <a:lstStyle/>
          <a:p>
            <a:pPr>
              <a:defRPr/>
            </a:pPr>
            <a:endParaRPr lang="en-US"/>
          </a:p>
        </p:txBody>
      </p:sp>
      <p:sp>
        <p:nvSpPr>
          <p:cNvPr id="24" name="Text Box 8"/>
          <p:cNvSpPr txBox="1">
            <a:spLocks noChangeArrowheads="1"/>
          </p:cNvSpPr>
          <p:nvPr/>
        </p:nvSpPr>
        <p:spPr bwMode="auto">
          <a:xfrm>
            <a:off x="0" y="4572000"/>
            <a:ext cx="2031710" cy="461665"/>
          </a:xfrm>
          <a:prstGeom prst="rect">
            <a:avLst/>
          </a:prstGeom>
          <a:noFill/>
          <a:ln w="9525">
            <a:noFill/>
            <a:miter lim="800000"/>
            <a:headEnd/>
            <a:tailEnd/>
          </a:ln>
          <a:effectLst/>
        </p:spPr>
        <p:txBody>
          <a:bodyPr wrap="none">
            <a:spAutoFit/>
          </a:bodyPr>
          <a:lstStyle/>
          <a:p>
            <a:pPr>
              <a:defRPr/>
            </a:pPr>
            <a:r>
              <a:rPr lang="en-US" dirty="0">
                <a:solidFill>
                  <a:schemeClr val="tx1"/>
                </a:solidFill>
                <a:effectLst>
                  <a:outerShdw blurRad="38100" dist="38100" dir="2700000" algn="tl">
                    <a:srgbClr val="C0C0C0"/>
                  </a:outerShdw>
                </a:effectLst>
              </a:rPr>
              <a:t>Pacific Plate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lasticdetritus.files.wordpress.com/2008/04/sfs16a.jpg"/>
          <p:cNvPicPr>
            <a:picLocks noChangeAspect="1" noChangeArrowheads="1"/>
          </p:cNvPicPr>
          <p:nvPr/>
        </p:nvPicPr>
        <p:blipFill>
          <a:blip r:embed="rId3" cstate="print"/>
          <a:srcRect l="6799" t="3680" r="45200" b="67520"/>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209800" y="1447800"/>
            <a:ext cx="2498725" cy="1077218"/>
          </a:xfrm>
          <a:prstGeom prst="rect">
            <a:avLst/>
          </a:prstGeom>
          <a:noFill/>
        </p:spPr>
        <p:txBody>
          <a:bodyPr>
            <a:spAutoFit/>
          </a:bodyPr>
          <a:lstStyle/>
          <a:p>
            <a:pPr algn="ctr">
              <a:defRPr/>
            </a:pPr>
            <a:r>
              <a:rPr lang="en-US" sz="3200" b="1" dirty="0">
                <a:solidFill>
                  <a:schemeClr val="bg1"/>
                </a:solidFill>
              </a:rPr>
              <a:t>Continental Borderland</a:t>
            </a:r>
          </a:p>
        </p:txBody>
      </p:sp>
      <p:sp>
        <p:nvSpPr>
          <p:cNvPr id="4" name="Freeform 3"/>
          <p:cNvSpPr/>
          <p:nvPr/>
        </p:nvSpPr>
        <p:spPr bwMode="auto">
          <a:xfrm>
            <a:off x="1066800" y="4763"/>
            <a:ext cx="5837238" cy="4864100"/>
          </a:xfrm>
          <a:custGeom>
            <a:avLst/>
            <a:gdLst>
              <a:gd name="connsiteX0" fmla="*/ 2346960 w 5836920"/>
              <a:gd name="connsiteY0" fmla="*/ 391160 h 4864100"/>
              <a:gd name="connsiteX1" fmla="*/ 1798320 w 5836920"/>
              <a:gd name="connsiteY1" fmla="*/ 787400 h 4864100"/>
              <a:gd name="connsiteX2" fmla="*/ 1310640 w 5836920"/>
              <a:gd name="connsiteY2" fmla="*/ 1046480 h 4864100"/>
              <a:gd name="connsiteX3" fmla="*/ 1127760 w 5836920"/>
              <a:gd name="connsiteY3" fmla="*/ 1198880 h 4864100"/>
              <a:gd name="connsiteX4" fmla="*/ 777240 w 5836920"/>
              <a:gd name="connsiteY4" fmla="*/ 1534160 h 4864100"/>
              <a:gd name="connsiteX5" fmla="*/ 457200 w 5836920"/>
              <a:gd name="connsiteY5" fmla="*/ 2189480 h 4864100"/>
              <a:gd name="connsiteX6" fmla="*/ 213360 w 5836920"/>
              <a:gd name="connsiteY6" fmla="*/ 2387600 h 4864100"/>
              <a:gd name="connsiteX7" fmla="*/ 121920 w 5836920"/>
              <a:gd name="connsiteY7" fmla="*/ 2860040 h 4864100"/>
              <a:gd name="connsiteX8" fmla="*/ 45720 w 5836920"/>
              <a:gd name="connsiteY8" fmla="*/ 3561080 h 4864100"/>
              <a:gd name="connsiteX9" fmla="*/ 396240 w 5836920"/>
              <a:gd name="connsiteY9" fmla="*/ 3957320 h 4864100"/>
              <a:gd name="connsiteX10" fmla="*/ 487680 w 5836920"/>
              <a:gd name="connsiteY10" fmla="*/ 4612640 h 4864100"/>
              <a:gd name="connsiteX11" fmla="*/ 685800 w 5836920"/>
              <a:gd name="connsiteY11" fmla="*/ 4841240 h 4864100"/>
              <a:gd name="connsiteX12" fmla="*/ 1066800 w 5836920"/>
              <a:gd name="connsiteY12" fmla="*/ 4749800 h 4864100"/>
              <a:gd name="connsiteX13" fmla="*/ 1691640 w 5836920"/>
              <a:gd name="connsiteY13" fmla="*/ 4719320 h 4864100"/>
              <a:gd name="connsiteX14" fmla="*/ 2331720 w 5836920"/>
              <a:gd name="connsiteY14" fmla="*/ 4551680 h 4864100"/>
              <a:gd name="connsiteX15" fmla="*/ 2743200 w 5836920"/>
              <a:gd name="connsiteY15" fmla="*/ 3881120 h 4864100"/>
              <a:gd name="connsiteX16" fmla="*/ 3291840 w 5836920"/>
              <a:gd name="connsiteY16" fmla="*/ 3317240 h 4864100"/>
              <a:gd name="connsiteX17" fmla="*/ 3840480 w 5836920"/>
              <a:gd name="connsiteY17" fmla="*/ 2707640 h 4864100"/>
              <a:gd name="connsiteX18" fmla="*/ 3962400 w 5836920"/>
              <a:gd name="connsiteY18" fmla="*/ 2463800 h 4864100"/>
              <a:gd name="connsiteX19" fmla="*/ 4328160 w 5836920"/>
              <a:gd name="connsiteY19" fmla="*/ 2219960 h 4864100"/>
              <a:gd name="connsiteX20" fmla="*/ 4663440 w 5836920"/>
              <a:gd name="connsiteY20" fmla="*/ 1854200 h 4864100"/>
              <a:gd name="connsiteX21" fmla="*/ 5135880 w 5836920"/>
              <a:gd name="connsiteY21" fmla="*/ 1610360 h 4864100"/>
              <a:gd name="connsiteX22" fmla="*/ 5791200 w 5836920"/>
              <a:gd name="connsiteY22" fmla="*/ 1412240 h 4864100"/>
              <a:gd name="connsiteX23" fmla="*/ 5410200 w 5836920"/>
              <a:gd name="connsiteY23" fmla="*/ 1016000 h 4864100"/>
              <a:gd name="connsiteX24" fmla="*/ 4953000 w 5836920"/>
              <a:gd name="connsiteY24" fmla="*/ 863600 h 4864100"/>
              <a:gd name="connsiteX25" fmla="*/ 4084320 w 5836920"/>
              <a:gd name="connsiteY25" fmla="*/ 574040 h 4864100"/>
              <a:gd name="connsiteX26" fmla="*/ 3657600 w 5836920"/>
              <a:gd name="connsiteY26" fmla="*/ 406400 h 4864100"/>
              <a:gd name="connsiteX27" fmla="*/ 3291840 w 5836920"/>
              <a:gd name="connsiteY27" fmla="*/ 269240 h 4864100"/>
              <a:gd name="connsiteX28" fmla="*/ 3413760 w 5836920"/>
              <a:gd name="connsiteY28" fmla="*/ 40640 h 4864100"/>
              <a:gd name="connsiteX29" fmla="*/ 3215640 w 5836920"/>
              <a:gd name="connsiteY29" fmla="*/ 25400 h 4864100"/>
              <a:gd name="connsiteX30" fmla="*/ 2956560 w 5836920"/>
              <a:gd name="connsiteY30" fmla="*/ 116840 h 4864100"/>
              <a:gd name="connsiteX31" fmla="*/ 2529840 w 5836920"/>
              <a:gd name="connsiteY31" fmla="*/ 208280 h 4864100"/>
              <a:gd name="connsiteX32" fmla="*/ 2346960 w 5836920"/>
              <a:gd name="connsiteY32" fmla="*/ 391160 h 486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36920" h="4864100">
                <a:moveTo>
                  <a:pt x="2346960" y="391160"/>
                </a:moveTo>
                <a:cubicBezTo>
                  <a:pt x="2225040" y="487680"/>
                  <a:pt x="1971040" y="678180"/>
                  <a:pt x="1798320" y="787400"/>
                </a:cubicBezTo>
                <a:cubicBezTo>
                  <a:pt x="1625600" y="896620"/>
                  <a:pt x="1422400" y="977900"/>
                  <a:pt x="1310640" y="1046480"/>
                </a:cubicBezTo>
                <a:cubicBezTo>
                  <a:pt x="1198880" y="1115060"/>
                  <a:pt x="1216660" y="1117600"/>
                  <a:pt x="1127760" y="1198880"/>
                </a:cubicBezTo>
                <a:cubicBezTo>
                  <a:pt x="1038860" y="1280160"/>
                  <a:pt x="889000" y="1369060"/>
                  <a:pt x="777240" y="1534160"/>
                </a:cubicBezTo>
                <a:cubicBezTo>
                  <a:pt x="665480" y="1699260"/>
                  <a:pt x="551180" y="2047240"/>
                  <a:pt x="457200" y="2189480"/>
                </a:cubicBezTo>
                <a:cubicBezTo>
                  <a:pt x="363220" y="2331720"/>
                  <a:pt x="269240" y="2275840"/>
                  <a:pt x="213360" y="2387600"/>
                </a:cubicBezTo>
                <a:cubicBezTo>
                  <a:pt x="157480" y="2499360"/>
                  <a:pt x="149860" y="2664460"/>
                  <a:pt x="121920" y="2860040"/>
                </a:cubicBezTo>
                <a:cubicBezTo>
                  <a:pt x="93980" y="3055620"/>
                  <a:pt x="0" y="3378200"/>
                  <a:pt x="45720" y="3561080"/>
                </a:cubicBezTo>
                <a:cubicBezTo>
                  <a:pt x="91440" y="3743960"/>
                  <a:pt x="322580" y="3782060"/>
                  <a:pt x="396240" y="3957320"/>
                </a:cubicBezTo>
                <a:cubicBezTo>
                  <a:pt x="469900" y="4132580"/>
                  <a:pt x="439420" y="4465320"/>
                  <a:pt x="487680" y="4612640"/>
                </a:cubicBezTo>
                <a:cubicBezTo>
                  <a:pt x="535940" y="4759960"/>
                  <a:pt x="589280" y="4818380"/>
                  <a:pt x="685800" y="4841240"/>
                </a:cubicBezTo>
                <a:cubicBezTo>
                  <a:pt x="782320" y="4864100"/>
                  <a:pt x="899160" y="4770120"/>
                  <a:pt x="1066800" y="4749800"/>
                </a:cubicBezTo>
                <a:cubicBezTo>
                  <a:pt x="1234440" y="4729480"/>
                  <a:pt x="1480820" y="4752340"/>
                  <a:pt x="1691640" y="4719320"/>
                </a:cubicBezTo>
                <a:cubicBezTo>
                  <a:pt x="1902460" y="4686300"/>
                  <a:pt x="2156460" y="4691380"/>
                  <a:pt x="2331720" y="4551680"/>
                </a:cubicBezTo>
                <a:cubicBezTo>
                  <a:pt x="2506980" y="4411980"/>
                  <a:pt x="2583180" y="4086860"/>
                  <a:pt x="2743200" y="3881120"/>
                </a:cubicBezTo>
                <a:cubicBezTo>
                  <a:pt x="2903220" y="3675380"/>
                  <a:pt x="3108960" y="3512820"/>
                  <a:pt x="3291840" y="3317240"/>
                </a:cubicBezTo>
                <a:cubicBezTo>
                  <a:pt x="3474720" y="3121660"/>
                  <a:pt x="3728720" y="2849880"/>
                  <a:pt x="3840480" y="2707640"/>
                </a:cubicBezTo>
                <a:cubicBezTo>
                  <a:pt x="3952240" y="2565400"/>
                  <a:pt x="3881120" y="2545080"/>
                  <a:pt x="3962400" y="2463800"/>
                </a:cubicBezTo>
                <a:cubicBezTo>
                  <a:pt x="4043680" y="2382520"/>
                  <a:pt x="4211320" y="2321560"/>
                  <a:pt x="4328160" y="2219960"/>
                </a:cubicBezTo>
                <a:cubicBezTo>
                  <a:pt x="4445000" y="2118360"/>
                  <a:pt x="4528820" y="1955800"/>
                  <a:pt x="4663440" y="1854200"/>
                </a:cubicBezTo>
                <a:cubicBezTo>
                  <a:pt x="4798060" y="1752600"/>
                  <a:pt x="4947920" y="1684020"/>
                  <a:pt x="5135880" y="1610360"/>
                </a:cubicBezTo>
                <a:cubicBezTo>
                  <a:pt x="5323840" y="1536700"/>
                  <a:pt x="5745480" y="1511300"/>
                  <a:pt x="5791200" y="1412240"/>
                </a:cubicBezTo>
                <a:cubicBezTo>
                  <a:pt x="5836920" y="1313180"/>
                  <a:pt x="5549900" y="1107440"/>
                  <a:pt x="5410200" y="1016000"/>
                </a:cubicBezTo>
                <a:cubicBezTo>
                  <a:pt x="5270500" y="924560"/>
                  <a:pt x="4953000" y="863600"/>
                  <a:pt x="4953000" y="863600"/>
                </a:cubicBezTo>
                <a:lnTo>
                  <a:pt x="4084320" y="574040"/>
                </a:lnTo>
                <a:cubicBezTo>
                  <a:pt x="3868420" y="497840"/>
                  <a:pt x="3657600" y="406400"/>
                  <a:pt x="3657600" y="406400"/>
                </a:cubicBezTo>
                <a:cubicBezTo>
                  <a:pt x="3525520" y="355600"/>
                  <a:pt x="3332480" y="330200"/>
                  <a:pt x="3291840" y="269240"/>
                </a:cubicBezTo>
                <a:cubicBezTo>
                  <a:pt x="3251200" y="208280"/>
                  <a:pt x="3426460" y="81280"/>
                  <a:pt x="3413760" y="40640"/>
                </a:cubicBezTo>
                <a:cubicBezTo>
                  <a:pt x="3401060" y="0"/>
                  <a:pt x="3291840" y="12700"/>
                  <a:pt x="3215640" y="25400"/>
                </a:cubicBezTo>
                <a:cubicBezTo>
                  <a:pt x="3139440" y="38100"/>
                  <a:pt x="3070860" y="86360"/>
                  <a:pt x="2956560" y="116840"/>
                </a:cubicBezTo>
                <a:cubicBezTo>
                  <a:pt x="2842260" y="147320"/>
                  <a:pt x="2631440" y="160020"/>
                  <a:pt x="2529840" y="208280"/>
                </a:cubicBezTo>
                <a:cubicBezTo>
                  <a:pt x="2428240" y="256540"/>
                  <a:pt x="2468880" y="294640"/>
                  <a:pt x="2346960" y="391160"/>
                </a:cubicBezTo>
                <a:close/>
              </a:path>
            </a:pathLst>
          </a:custGeom>
          <a:noFill/>
          <a:ln w="38100" cap="flat" cmpd="sng" algn="ctr">
            <a:solidFill>
              <a:schemeClr val="bg1"/>
            </a:solidFill>
            <a:prstDash val="solid"/>
            <a:round/>
            <a:headEnd type="none" w="med" len="med"/>
            <a:tailEnd type="triangle" w="med" len="med"/>
          </a:ln>
          <a:effectLst>
            <a:outerShdw blurRad="50800" dist="38100" dir="8100000" algn="tr" rotWithShape="0">
              <a:prstClr val="black">
                <a:alpha val="40000"/>
              </a:prstClr>
            </a:outerShdw>
          </a:effectLst>
        </p:spPr>
        <p:txBody>
          <a:bodyPr/>
          <a:lstStyle/>
          <a:p>
            <a:pPr algn="ctr">
              <a:defRPr/>
            </a:pPr>
            <a:endParaRPr lang="en-US" sz="2800" b="1">
              <a:solidFill>
                <a:schemeClr val="bg1"/>
              </a:solidFill>
              <a:effectLst/>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3" descr="sumo wedgie"/>
          <p:cNvPicPr>
            <a:picLocks noChangeAspect="1" noChangeArrowheads="1"/>
          </p:cNvPicPr>
          <p:nvPr/>
        </p:nvPicPr>
        <p:blipFill>
          <a:blip r:embed="rId3" cstate="print"/>
          <a:srcRect/>
          <a:stretch>
            <a:fillRect/>
          </a:stretch>
        </p:blipFill>
        <p:spPr bwMode="auto">
          <a:xfrm>
            <a:off x="2882900" y="590550"/>
            <a:ext cx="3365500" cy="4895850"/>
          </a:xfrm>
          <a:prstGeom prst="rect">
            <a:avLst/>
          </a:prstGeom>
          <a:noFill/>
          <a:ln w="9525">
            <a:noFill/>
            <a:miter lim="800000"/>
            <a:headEnd/>
            <a:tailEnd/>
          </a:ln>
        </p:spPr>
      </p:pic>
      <p:sp>
        <p:nvSpPr>
          <p:cNvPr id="320516" name="Text Box 4"/>
          <p:cNvSpPr txBox="1">
            <a:spLocks noChangeArrowheads="1"/>
          </p:cNvSpPr>
          <p:nvPr/>
        </p:nvSpPr>
        <p:spPr bwMode="auto">
          <a:xfrm>
            <a:off x="2895600" y="5791200"/>
            <a:ext cx="3305175" cy="45720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FFFFFF"/>
                  </a:outerShdw>
                </a:effectLst>
              </a:rPr>
              <a:t>Accretionary Wedgie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accretionary wedge3"/>
          <p:cNvPicPr>
            <a:picLocks noChangeAspect="1" noChangeArrowheads="1"/>
          </p:cNvPicPr>
          <p:nvPr/>
        </p:nvPicPr>
        <p:blipFill>
          <a:blip r:embed="rId3" cstate="print"/>
          <a:srcRect/>
          <a:stretch>
            <a:fillRect/>
          </a:stretch>
        </p:blipFill>
        <p:spPr bwMode="auto">
          <a:xfrm>
            <a:off x="0" y="1352550"/>
            <a:ext cx="9144000" cy="5505450"/>
          </a:xfrm>
          <a:prstGeom prst="rect">
            <a:avLst/>
          </a:prstGeom>
          <a:noFill/>
          <a:ln w="9525">
            <a:noFill/>
            <a:miter lim="800000"/>
            <a:headEnd/>
            <a:tailEnd/>
          </a:ln>
        </p:spPr>
      </p:pic>
      <p:sp>
        <p:nvSpPr>
          <p:cNvPr id="331785" name="Line 9"/>
          <p:cNvSpPr>
            <a:spLocks noChangeShapeType="1"/>
          </p:cNvSpPr>
          <p:nvPr/>
        </p:nvSpPr>
        <p:spPr bwMode="auto">
          <a:xfrm>
            <a:off x="6019800" y="2819400"/>
            <a:ext cx="990600" cy="838200"/>
          </a:xfrm>
          <a:prstGeom prst="line">
            <a:avLst/>
          </a:prstGeom>
          <a:noFill/>
          <a:ln w="38100">
            <a:solidFill>
              <a:srgbClr val="FF3300"/>
            </a:solidFill>
            <a:round/>
            <a:headEnd/>
            <a:tailEnd type="triangle" w="lg" len="med"/>
          </a:ln>
          <a:effectLst/>
        </p:spPr>
        <p:txBody>
          <a:bodyPr/>
          <a:lstStyle/>
          <a:p>
            <a:pPr>
              <a:defRPr/>
            </a:pPr>
            <a:endParaRPr lang="en-US"/>
          </a:p>
        </p:txBody>
      </p:sp>
      <p:sp>
        <p:nvSpPr>
          <p:cNvPr id="331788" name="Text Box 12"/>
          <p:cNvSpPr txBox="1">
            <a:spLocks noChangeArrowheads="1"/>
          </p:cNvSpPr>
          <p:nvPr/>
        </p:nvSpPr>
        <p:spPr bwMode="auto">
          <a:xfrm>
            <a:off x="3733800" y="2438400"/>
            <a:ext cx="2730427" cy="400110"/>
          </a:xfrm>
          <a:prstGeom prst="rect">
            <a:avLst/>
          </a:prstGeom>
          <a:noFill/>
          <a:ln w="9525">
            <a:noFill/>
            <a:miter lim="800000"/>
            <a:headEnd/>
            <a:tailEnd/>
          </a:ln>
          <a:effectLst/>
        </p:spPr>
        <p:txBody>
          <a:bodyPr wrap="none">
            <a:spAutoFit/>
          </a:bodyPr>
          <a:lstStyle/>
          <a:p>
            <a:pPr>
              <a:defRPr/>
            </a:pPr>
            <a:r>
              <a:rPr lang="en-US" sz="2000" b="1" dirty="0">
                <a:effectLst/>
                <a:latin typeface="Arial" pitchFamily="34" charset="0"/>
                <a:cs typeface="Arial" pitchFamily="34" charset="0"/>
              </a:rPr>
              <a:t>Accretionary Wedgie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Line 2"/>
          <p:cNvSpPr>
            <a:spLocks noChangeShapeType="1"/>
          </p:cNvSpPr>
          <p:nvPr/>
        </p:nvSpPr>
        <p:spPr bwMode="auto">
          <a:xfrm flipV="1">
            <a:off x="4800600" y="3657600"/>
            <a:ext cx="1371600" cy="1981200"/>
          </a:xfrm>
          <a:prstGeom prst="line">
            <a:avLst/>
          </a:prstGeom>
          <a:noFill/>
          <a:ln w="38100">
            <a:solidFill>
              <a:schemeClr val="tx1"/>
            </a:solidFill>
            <a:round/>
            <a:headEnd/>
            <a:tailEnd type="triangle" w="med" len="med"/>
          </a:ln>
          <a:effectLst/>
        </p:spPr>
        <p:txBody>
          <a:bodyPr/>
          <a:lstStyle/>
          <a:p>
            <a:pPr>
              <a:defRPr/>
            </a:pPr>
            <a:endParaRPr lang="en-US"/>
          </a:p>
        </p:txBody>
      </p:sp>
      <p:sp>
        <p:nvSpPr>
          <p:cNvPr id="336899" name="Line 3"/>
          <p:cNvSpPr>
            <a:spLocks noChangeShapeType="1"/>
          </p:cNvSpPr>
          <p:nvPr/>
        </p:nvSpPr>
        <p:spPr bwMode="auto">
          <a:xfrm flipV="1">
            <a:off x="6629400" y="3657600"/>
            <a:ext cx="1676400" cy="1524000"/>
          </a:xfrm>
          <a:prstGeom prst="line">
            <a:avLst/>
          </a:prstGeom>
          <a:noFill/>
          <a:ln w="38100">
            <a:solidFill>
              <a:schemeClr val="tx1"/>
            </a:solidFill>
            <a:round/>
            <a:headEnd/>
            <a:tailEnd type="triangle" w="med" len="med"/>
          </a:ln>
          <a:effectLst/>
        </p:spPr>
        <p:txBody>
          <a:bodyPr/>
          <a:lstStyle/>
          <a:p>
            <a:pPr>
              <a:defRPr/>
            </a:pPr>
            <a:endParaRPr lang="en-US"/>
          </a:p>
        </p:txBody>
      </p:sp>
      <p:sp>
        <p:nvSpPr>
          <p:cNvPr id="24580" name="Text Box 4"/>
          <p:cNvSpPr txBox="1">
            <a:spLocks noChangeArrowheads="1"/>
          </p:cNvSpPr>
          <p:nvPr/>
        </p:nvSpPr>
        <p:spPr bwMode="auto">
          <a:xfrm>
            <a:off x="3429000" y="5562600"/>
            <a:ext cx="2667000" cy="519113"/>
          </a:xfrm>
          <a:prstGeom prst="rect">
            <a:avLst/>
          </a:prstGeom>
          <a:noFill/>
          <a:ln w="38100">
            <a:noFill/>
            <a:miter lim="800000"/>
            <a:headEnd/>
            <a:tailEnd/>
          </a:ln>
        </p:spPr>
        <p:txBody>
          <a:bodyPr>
            <a:spAutoFit/>
          </a:bodyPr>
          <a:lstStyle/>
          <a:p>
            <a:pPr algn="ctr">
              <a:spcBef>
                <a:spcPct val="50000"/>
              </a:spcBef>
            </a:pPr>
            <a:r>
              <a:rPr lang="en-US" sz="2800" b="1">
                <a:solidFill>
                  <a:schemeClr val="tx1"/>
                </a:solidFill>
                <a:effectLst/>
                <a:latin typeface="Arial" charset="0"/>
              </a:rPr>
              <a:t>Mélange</a:t>
            </a:r>
          </a:p>
        </p:txBody>
      </p:sp>
      <p:sp>
        <p:nvSpPr>
          <p:cNvPr id="24581" name="Text Box 5"/>
          <p:cNvSpPr txBox="1">
            <a:spLocks noChangeArrowheads="1"/>
          </p:cNvSpPr>
          <p:nvPr/>
        </p:nvSpPr>
        <p:spPr bwMode="auto">
          <a:xfrm>
            <a:off x="5334000" y="5105400"/>
            <a:ext cx="2667000" cy="519113"/>
          </a:xfrm>
          <a:prstGeom prst="rect">
            <a:avLst/>
          </a:prstGeom>
          <a:noFill/>
          <a:ln w="38100">
            <a:noFill/>
            <a:miter lim="800000"/>
            <a:headEnd/>
            <a:tailEnd/>
          </a:ln>
        </p:spPr>
        <p:txBody>
          <a:bodyPr>
            <a:spAutoFit/>
          </a:bodyPr>
          <a:lstStyle/>
          <a:p>
            <a:pPr algn="ctr">
              <a:spcBef>
                <a:spcPct val="50000"/>
              </a:spcBef>
            </a:pPr>
            <a:r>
              <a:rPr lang="en-US" sz="2800" b="1">
                <a:solidFill>
                  <a:schemeClr val="tx1"/>
                </a:solidFill>
                <a:effectLst/>
                <a:latin typeface="Arial" charset="0"/>
              </a:rPr>
              <a:t>Klamath?</a:t>
            </a:r>
          </a:p>
        </p:txBody>
      </p:sp>
      <p:pic>
        <p:nvPicPr>
          <p:cNvPr id="24582" name="Picture 6" descr="accretionary wedge4"/>
          <p:cNvPicPr>
            <a:picLocks noChangeAspect="1" noChangeArrowheads="1"/>
          </p:cNvPicPr>
          <p:nvPr/>
        </p:nvPicPr>
        <p:blipFill>
          <a:blip r:embed="rId3" cstate="print"/>
          <a:srcRect l="34744" t="5600" b="13107"/>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25602" name="Picture 5" descr="8"/>
          <p:cNvPicPr>
            <a:picLocks noChangeAspect="1" noChangeArrowheads="1"/>
          </p:cNvPicPr>
          <p:nvPr/>
        </p:nvPicPr>
        <p:blipFill>
          <a:blip r:embed="rId4" cstate="print"/>
          <a:srcRect/>
          <a:stretch>
            <a:fillRect/>
          </a:stretch>
        </p:blipFill>
        <p:spPr bwMode="auto">
          <a:xfrm>
            <a:off x="1633538" y="1312863"/>
            <a:ext cx="5876925" cy="4230687"/>
          </a:xfrm>
          <a:prstGeom prst="rect">
            <a:avLst/>
          </a:prstGeom>
          <a:noFill/>
          <a:ln w="9525">
            <a:noFill/>
            <a:miter lim="800000"/>
            <a:headEnd/>
            <a:tailEnd/>
          </a:ln>
          <a:effectLst>
            <a:outerShdw blurRad="50800" dist="63500" dir="2700000" algn="tl" rotWithShape="0">
              <a:prstClr val="black">
                <a:alpha val="40000"/>
              </a:prst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Line 2"/>
          <p:cNvSpPr>
            <a:spLocks noChangeShapeType="1"/>
          </p:cNvSpPr>
          <p:nvPr/>
        </p:nvSpPr>
        <p:spPr bwMode="auto">
          <a:xfrm flipV="1">
            <a:off x="4800600" y="3657600"/>
            <a:ext cx="1371600" cy="1981200"/>
          </a:xfrm>
          <a:prstGeom prst="line">
            <a:avLst/>
          </a:prstGeom>
          <a:noFill/>
          <a:ln w="38100">
            <a:solidFill>
              <a:schemeClr val="tx1"/>
            </a:solidFill>
            <a:round/>
            <a:headEnd/>
            <a:tailEnd type="triangle" w="med" len="med"/>
          </a:ln>
          <a:effectLst/>
        </p:spPr>
        <p:txBody>
          <a:bodyPr/>
          <a:lstStyle/>
          <a:p>
            <a:pPr>
              <a:defRPr/>
            </a:pPr>
            <a:endParaRPr lang="en-US"/>
          </a:p>
        </p:txBody>
      </p:sp>
      <p:sp>
        <p:nvSpPr>
          <p:cNvPr id="333827" name="Line 3"/>
          <p:cNvSpPr>
            <a:spLocks noChangeShapeType="1"/>
          </p:cNvSpPr>
          <p:nvPr/>
        </p:nvSpPr>
        <p:spPr bwMode="auto">
          <a:xfrm flipV="1">
            <a:off x="6629400" y="3657600"/>
            <a:ext cx="1676400" cy="1524000"/>
          </a:xfrm>
          <a:prstGeom prst="line">
            <a:avLst/>
          </a:prstGeom>
          <a:noFill/>
          <a:ln w="38100">
            <a:solidFill>
              <a:schemeClr val="tx1"/>
            </a:solidFill>
            <a:round/>
            <a:headEnd/>
            <a:tailEnd type="triangle" w="med" len="med"/>
          </a:ln>
          <a:effectLst/>
        </p:spPr>
        <p:txBody>
          <a:bodyPr/>
          <a:lstStyle/>
          <a:p>
            <a:pPr>
              <a:defRPr/>
            </a:pPr>
            <a:endParaRPr lang="en-US"/>
          </a:p>
        </p:txBody>
      </p:sp>
      <p:sp>
        <p:nvSpPr>
          <p:cNvPr id="26628" name="Text Box 4"/>
          <p:cNvSpPr txBox="1">
            <a:spLocks noChangeArrowheads="1"/>
          </p:cNvSpPr>
          <p:nvPr/>
        </p:nvSpPr>
        <p:spPr bwMode="auto">
          <a:xfrm>
            <a:off x="3429000" y="5562600"/>
            <a:ext cx="2667000" cy="519113"/>
          </a:xfrm>
          <a:prstGeom prst="rect">
            <a:avLst/>
          </a:prstGeom>
          <a:noFill/>
          <a:ln w="38100">
            <a:noFill/>
            <a:miter lim="800000"/>
            <a:headEnd/>
            <a:tailEnd/>
          </a:ln>
        </p:spPr>
        <p:txBody>
          <a:bodyPr>
            <a:spAutoFit/>
          </a:bodyPr>
          <a:lstStyle/>
          <a:p>
            <a:pPr algn="ctr">
              <a:spcBef>
                <a:spcPct val="50000"/>
              </a:spcBef>
            </a:pPr>
            <a:r>
              <a:rPr lang="en-US" sz="2800" b="1">
                <a:solidFill>
                  <a:schemeClr val="tx1"/>
                </a:solidFill>
                <a:effectLst/>
                <a:latin typeface="Arial" charset="0"/>
              </a:rPr>
              <a:t>Mélange</a:t>
            </a:r>
          </a:p>
        </p:txBody>
      </p:sp>
      <p:sp>
        <p:nvSpPr>
          <p:cNvPr id="26629" name="Text Box 5"/>
          <p:cNvSpPr txBox="1">
            <a:spLocks noChangeArrowheads="1"/>
          </p:cNvSpPr>
          <p:nvPr/>
        </p:nvSpPr>
        <p:spPr bwMode="auto">
          <a:xfrm>
            <a:off x="5334000" y="5105400"/>
            <a:ext cx="2667000" cy="519113"/>
          </a:xfrm>
          <a:prstGeom prst="rect">
            <a:avLst/>
          </a:prstGeom>
          <a:noFill/>
          <a:ln w="38100">
            <a:noFill/>
            <a:miter lim="800000"/>
            <a:headEnd/>
            <a:tailEnd/>
          </a:ln>
        </p:spPr>
        <p:txBody>
          <a:bodyPr>
            <a:spAutoFit/>
          </a:bodyPr>
          <a:lstStyle/>
          <a:p>
            <a:pPr algn="ctr">
              <a:spcBef>
                <a:spcPct val="50000"/>
              </a:spcBef>
            </a:pPr>
            <a:r>
              <a:rPr lang="en-US" sz="2800" b="1">
                <a:solidFill>
                  <a:schemeClr val="tx1"/>
                </a:solidFill>
                <a:effectLst/>
                <a:latin typeface="Arial" charset="0"/>
              </a:rPr>
              <a:t>Klamath?</a:t>
            </a:r>
          </a:p>
        </p:txBody>
      </p:sp>
      <p:pic>
        <p:nvPicPr>
          <p:cNvPr id="26630" name="Picture 8" descr="accretionary wedge4"/>
          <p:cNvPicPr>
            <a:picLocks noChangeAspect="1" noChangeArrowheads="1"/>
          </p:cNvPicPr>
          <p:nvPr/>
        </p:nvPicPr>
        <p:blipFill>
          <a:blip r:embed="rId3" cstate="print"/>
          <a:srcRect l="34744" t="5600" b="13107"/>
          <a:stretch>
            <a:fillRect/>
          </a:stretch>
        </p:blipFill>
        <p:spPr bwMode="auto">
          <a:xfrm>
            <a:off x="0" y="0"/>
            <a:ext cx="9144000" cy="6858000"/>
          </a:xfrm>
          <a:prstGeom prst="rect">
            <a:avLst/>
          </a:prstGeom>
          <a:noFill/>
          <a:ln w="9525">
            <a:noFill/>
            <a:miter lim="800000"/>
            <a:headEnd/>
            <a:tailEnd/>
          </a:ln>
        </p:spPr>
      </p:pic>
      <p:sp>
        <p:nvSpPr>
          <p:cNvPr id="333831" name="Text Box 7"/>
          <p:cNvSpPr txBox="1">
            <a:spLocks noChangeArrowheads="1"/>
          </p:cNvSpPr>
          <p:nvPr/>
        </p:nvSpPr>
        <p:spPr bwMode="auto">
          <a:xfrm>
            <a:off x="1673225" y="76200"/>
            <a:ext cx="1527175" cy="45720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FFFFFF"/>
                  </a:outerShdw>
                </a:effectLst>
              </a:rPr>
              <a:t>Turbidite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Line 2"/>
          <p:cNvSpPr>
            <a:spLocks noChangeShapeType="1"/>
          </p:cNvSpPr>
          <p:nvPr/>
        </p:nvSpPr>
        <p:spPr bwMode="auto">
          <a:xfrm flipV="1">
            <a:off x="4800600" y="3657600"/>
            <a:ext cx="1371600" cy="1981200"/>
          </a:xfrm>
          <a:prstGeom prst="line">
            <a:avLst/>
          </a:prstGeom>
          <a:noFill/>
          <a:ln w="38100">
            <a:solidFill>
              <a:schemeClr val="tx1"/>
            </a:solidFill>
            <a:round/>
            <a:headEnd/>
            <a:tailEnd type="triangle" w="med" len="med"/>
          </a:ln>
          <a:effectLst/>
        </p:spPr>
        <p:txBody>
          <a:bodyPr/>
          <a:lstStyle/>
          <a:p>
            <a:pPr>
              <a:defRPr/>
            </a:pPr>
            <a:endParaRPr lang="en-US"/>
          </a:p>
        </p:txBody>
      </p:sp>
      <p:sp>
        <p:nvSpPr>
          <p:cNvPr id="333827" name="Line 3"/>
          <p:cNvSpPr>
            <a:spLocks noChangeShapeType="1"/>
          </p:cNvSpPr>
          <p:nvPr/>
        </p:nvSpPr>
        <p:spPr bwMode="auto">
          <a:xfrm flipV="1">
            <a:off x="6629400" y="3657600"/>
            <a:ext cx="1676400" cy="1524000"/>
          </a:xfrm>
          <a:prstGeom prst="line">
            <a:avLst/>
          </a:prstGeom>
          <a:noFill/>
          <a:ln w="38100">
            <a:solidFill>
              <a:schemeClr val="tx1"/>
            </a:solidFill>
            <a:round/>
            <a:headEnd/>
            <a:tailEnd type="triangle" w="med" len="med"/>
          </a:ln>
          <a:effectLst/>
        </p:spPr>
        <p:txBody>
          <a:bodyPr/>
          <a:lstStyle/>
          <a:p>
            <a:pPr>
              <a:defRPr/>
            </a:pPr>
            <a:endParaRPr lang="en-US"/>
          </a:p>
        </p:txBody>
      </p:sp>
      <p:sp>
        <p:nvSpPr>
          <p:cNvPr id="26628" name="Text Box 4"/>
          <p:cNvSpPr txBox="1">
            <a:spLocks noChangeArrowheads="1"/>
          </p:cNvSpPr>
          <p:nvPr/>
        </p:nvSpPr>
        <p:spPr bwMode="auto">
          <a:xfrm>
            <a:off x="3429000" y="5562600"/>
            <a:ext cx="2667000" cy="519113"/>
          </a:xfrm>
          <a:prstGeom prst="rect">
            <a:avLst/>
          </a:prstGeom>
          <a:noFill/>
          <a:ln w="38100">
            <a:noFill/>
            <a:miter lim="800000"/>
            <a:headEnd/>
            <a:tailEnd/>
          </a:ln>
        </p:spPr>
        <p:txBody>
          <a:bodyPr>
            <a:spAutoFit/>
          </a:bodyPr>
          <a:lstStyle/>
          <a:p>
            <a:pPr algn="ctr">
              <a:spcBef>
                <a:spcPct val="50000"/>
              </a:spcBef>
            </a:pPr>
            <a:r>
              <a:rPr lang="en-US" sz="2800" b="1">
                <a:solidFill>
                  <a:schemeClr val="tx1"/>
                </a:solidFill>
                <a:effectLst/>
                <a:latin typeface="Arial" charset="0"/>
              </a:rPr>
              <a:t>Mélange</a:t>
            </a:r>
          </a:p>
        </p:txBody>
      </p:sp>
      <p:sp>
        <p:nvSpPr>
          <p:cNvPr id="26629" name="Text Box 5"/>
          <p:cNvSpPr txBox="1">
            <a:spLocks noChangeArrowheads="1"/>
          </p:cNvSpPr>
          <p:nvPr/>
        </p:nvSpPr>
        <p:spPr bwMode="auto">
          <a:xfrm>
            <a:off x="5334000" y="5105400"/>
            <a:ext cx="2667000" cy="519113"/>
          </a:xfrm>
          <a:prstGeom prst="rect">
            <a:avLst/>
          </a:prstGeom>
          <a:noFill/>
          <a:ln w="38100">
            <a:noFill/>
            <a:miter lim="800000"/>
            <a:headEnd/>
            <a:tailEnd/>
          </a:ln>
        </p:spPr>
        <p:txBody>
          <a:bodyPr>
            <a:spAutoFit/>
          </a:bodyPr>
          <a:lstStyle/>
          <a:p>
            <a:pPr algn="ctr">
              <a:spcBef>
                <a:spcPct val="50000"/>
              </a:spcBef>
            </a:pPr>
            <a:r>
              <a:rPr lang="en-US" sz="2800" b="1">
                <a:solidFill>
                  <a:schemeClr val="tx1"/>
                </a:solidFill>
                <a:effectLst/>
                <a:latin typeface="Arial" charset="0"/>
              </a:rPr>
              <a:t>Klamath?</a:t>
            </a:r>
          </a:p>
        </p:txBody>
      </p:sp>
      <p:pic>
        <p:nvPicPr>
          <p:cNvPr id="26630" name="Picture 8" descr="accretionary wedge4"/>
          <p:cNvPicPr>
            <a:picLocks noChangeAspect="1" noChangeArrowheads="1"/>
          </p:cNvPicPr>
          <p:nvPr/>
        </p:nvPicPr>
        <p:blipFill>
          <a:blip r:embed="rId3" cstate="print"/>
          <a:srcRect l="34744" t="5600" b="13107"/>
          <a:stretch>
            <a:fillRect/>
          </a:stretch>
        </p:blipFill>
        <p:spPr bwMode="auto">
          <a:xfrm>
            <a:off x="0" y="0"/>
            <a:ext cx="9144000" cy="6858000"/>
          </a:xfrm>
          <a:prstGeom prst="rect">
            <a:avLst/>
          </a:prstGeom>
          <a:noFill/>
          <a:ln w="9525">
            <a:noFill/>
            <a:miter lim="800000"/>
            <a:headEnd/>
            <a:tailEnd/>
          </a:ln>
        </p:spPr>
      </p:pic>
      <p:sp>
        <p:nvSpPr>
          <p:cNvPr id="333831" name="Text Box 7"/>
          <p:cNvSpPr txBox="1">
            <a:spLocks noChangeArrowheads="1"/>
          </p:cNvSpPr>
          <p:nvPr/>
        </p:nvSpPr>
        <p:spPr bwMode="auto">
          <a:xfrm>
            <a:off x="1673225" y="76200"/>
            <a:ext cx="1527175" cy="45720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FFFFFF"/>
                  </a:outerShdw>
                </a:effectLst>
              </a:rPr>
              <a:t>Turbidite</a:t>
            </a:r>
          </a:p>
        </p:txBody>
      </p:sp>
      <p:sp>
        <p:nvSpPr>
          <p:cNvPr id="8" name="Cloud 7"/>
          <p:cNvSpPr/>
          <p:nvPr/>
        </p:nvSpPr>
        <p:spPr bwMode="auto">
          <a:xfrm rot="20593332">
            <a:off x="4242393" y="2589416"/>
            <a:ext cx="524261" cy="187643"/>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9" name="Cloud 8"/>
          <p:cNvSpPr/>
          <p:nvPr/>
        </p:nvSpPr>
        <p:spPr bwMode="auto">
          <a:xfrm rot="20857840">
            <a:off x="3929367" y="2672086"/>
            <a:ext cx="397812" cy="201616"/>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0" name="Cloud 9"/>
          <p:cNvSpPr/>
          <p:nvPr/>
        </p:nvSpPr>
        <p:spPr bwMode="auto">
          <a:xfrm rot="4332693">
            <a:off x="3659775" y="2629678"/>
            <a:ext cx="213594" cy="424906"/>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1" name="Cloud 10"/>
          <p:cNvSpPr/>
          <p:nvPr/>
        </p:nvSpPr>
        <p:spPr bwMode="auto">
          <a:xfrm rot="10378115">
            <a:off x="4694828" y="2471153"/>
            <a:ext cx="410107" cy="175666"/>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2" name="Cloud 11"/>
          <p:cNvSpPr/>
          <p:nvPr/>
        </p:nvSpPr>
        <p:spPr bwMode="auto">
          <a:xfrm rot="11170724">
            <a:off x="5071224" y="2478898"/>
            <a:ext cx="240991" cy="101806"/>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3" name="Cloud 12"/>
          <p:cNvSpPr/>
          <p:nvPr/>
        </p:nvSpPr>
        <p:spPr bwMode="auto">
          <a:xfrm rot="9209523">
            <a:off x="3333835" y="2714788"/>
            <a:ext cx="295954" cy="271482"/>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 name="Cloud 13"/>
          <p:cNvSpPr/>
          <p:nvPr/>
        </p:nvSpPr>
        <p:spPr bwMode="auto">
          <a:xfrm>
            <a:off x="5551487" y="939800"/>
            <a:ext cx="1536700" cy="685800"/>
          </a:xfrm>
          <a:prstGeom prst="cloud">
            <a:avLst/>
          </a:prstGeom>
          <a:solidFill>
            <a:schemeClr val="bg1">
              <a:lumMod val="75000"/>
              <a:alpha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5" name="Freeform 14"/>
          <p:cNvSpPr/>
          <p:nvPr/>
        </p:nvSpPr>
        <p:spPr bwMode="auto">
          <a:xfrm>
            <a:off x="5929312" y="1438275"/>
            <a:ext cx="65088" cy="169863"/>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6" name="Freeform 15"/>
          <p:cNvSpPr/>
          <p:nvPr/>
        </p:nvSpPr>
        <p:spPr bwMode="auto">
          <a:xfrm>
            <a:off x="6081712" y="1590675"/>
            <a:ext cx="65088" cy="169863"/>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7" name="Freeform 16"/>
          <p:cNvSpPr/>
          <p:nvPr/>
        </p:nvSpPr>
        <p:spPr bwMode="auto">
          <a:xfrm rot="21001994">
            <a:off x="5738812" y="1539875"/>
            <a:ext cx="65088" cy="169863"/>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8" name="Freeform 17"/>
          <p:cNvSpPr/>
          <p:nvPr/>
        </p:nvSpPr>
        <p:spPr bwMode="auto">
          <a:xfrm>
            <a:off x="5891212" y="1666875"/>
            <a:ext cx="65088" cy="169863"/>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9" name="Freeform 18"/>
          <p:cNvSpPr/>
          <p:nvPr/>
        </p:nvSpPr>
        <p:spPr bwMode="auto">
          <a:xfrm>
            <a:off x="6310312" y="1323975"/>
            <a:ext cx="65088" cy="169863"/>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0" name="Freeform 19"/>
          <p:cNvSpPr/>
          <p:nvPr/>
        </p:nvSpPr>
        <p:spPr bwMode="auto">
          <a:xfrm>
            <a:off x="6462712" y="1476375"/>
            <a:ext cx="65088" cy="169863"/>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1" name="Freeform 20"/>
          <p:cNvSpPr/>
          <p:nvPr/>
        </p:nvSpPr>
        <p:spPr bwMode="auto">
          <a:xfrm>
            <a:off x="6119812" y="1400175"/>
            <a:ext cx="65088" cy="169863"/>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2" name="Freeform 21"/>
          <p:cNvSpPr/>
          <p:nvPr/>
        </p:nvSpPr>
        <p:spPr bwMode="auto">
          <a:xfrm>
            <a:off x="6272212" y="1552575"/>
            <a:ext cx="65088" cy="169863"/>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3" name="Freeform 22"/>
          <p:cNvSpPr/>
          <p:nvPr/>
        </p:nvSpPr>
        <p:spPr bwMode="auto">
          <a:xfrm>
            <a:off x="6386512" y="16811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4" name="Freeform 23"/>
          <p:cNvSpPr/>
          <p:nvPr/>
        </p:nvSpPr>
        <p:spPr bwMode="auto">
          <a:xfrm>
            <a:off x="6538912" y="18335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5" name="Freeform 24"/>
          <p:cNvSpPr/>
          <p:nvPr/>
        </p:nvSpPr>
        <p:spPr bwMode="auto">
          <a:xfrm>
            <a:off x="6196012" y="17573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6" name="Freeform 25"/>
          <p:cNvSpPr/>
          <p:nvPr/>
        </p:nvSpPr>
        <p:spPr bwMode="auto">
          <a:xfrm>
            <a:off x="6348412" y="19097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7" name="Freeform 26"/>
          <p:cNvSpPr/>
          <p:nvPr/>
        </p:nvSpPr>
        <p:spPr bwMode="auto">
          <a:xfrm>
            <a:off x="6767512" y="15668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8" name="Freeform 27"/>
          <p:cNvSpPr/>
          <p:nvPr/>
        </p:nvSpPr>
        <p:spPr bwMode="auto">
          <a:xfrm>
            <a:off x="6919912" y="17192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9" name="Freeform 28"/>
          <p:cNvSpPr/>
          <p:nvPr/>
        </p:nvSpPr>
        <p:spPr bwMode="auto">
          <a:xfrm>
            <a:off x="6577012" y="16430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0" name="Freeform 29"/>
          <p:cNvSpPr/>
          <p:nvPr/>
        </p:nvSpPr>
        <p:spPr bwMode="auto">
          <a:xfrm>
            <a:off x="6729412" y="17954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1" name="Freeform 30"/>
          <p:cNvSpPr/>
          <p:nvPr/>
        </p:nvSpPr>
        <p:spPr bwMode="auto">
          <a:xfrm>
            <a:off x="6056312" y="18716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2" name="Freeform 31"/>
          <p:cNvSpPr/>
          <p:nvPr/>
        </p:nvSpPr>
        <p:spPr bwMode="auto">
          <a:xfrm>
            <a:off x="6208712" y="20240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3" name="Freeform 32"/>
          <p:cNvSpPr/>
          <p:nvPr/>
        </p:nvSpPr>
        <p:spPr bwMode="auto">
          <a:xfrm>
            <a:off x="6653212" y="14271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4" name="TextBox 33"/>
          <p:cNvSpPr txBox="1"/>
          <p:nvPr/>
        </p:nvSpPr>
        <p:spPr>
          <a:xfrm rot="21001994">
            <a:off x="2751137" y="1830390"/>
            <a:ext cx="2887663" cy="461665"/>
          </a:xfrm>
          <a:prstGeom prst="rect">
            <a:avLst/>
          </a:prstGeom>
          <a:noFill/>
        </p:spPr>
        <p:txBody>
          <a:bodyPr wrap="square">
            <a:spAutoFit/>
          </a:bodyPr>
          <a:lstStyle/>
          <a:p>
            <a:pPr>
              <a:defRPr/>
            </a:pPr>
            <a:r>
              <a:rPr lang="en-US" sz="2400" dirty="0">
                <a:solidFill>
                  <a:srgbClr val="C49500"/>
                </a:solidFill>
                <a:effectLst>
                  <a:outerShdw blurRad="38100" dist="38100" dir="2700000" algn="tl">
                    <a:srgbClr val="000000">
                      <a:alpha val="43137"/>
                    </a:srgbClr>
                  </a:outerShdw>
                </a:effectLst>
              </a:rPr>
              <a:t>turbidity current</a:t>
            </a:r>
          </a:p>
        </p:txBody>
      </p:sp>
      <p:cxnSp>
        <p:nvCxnSpPr>
          <p:cNvPr id="35" name="Straight Arrow Connector 9"/>
          <p:cNvCxnSpPr>
            <a:cxnSpLocks noChangeShapeType="1"/>
          </p:cNvCxnSpPr>
          <p:nvPr/>
        </p:nvCxnSpPr>
        <p:spPr bwMode="auto">
          <a:xfrm rot="10800000" flipV="1">
            <a:off x="3624263" y="2485653"/>
            <a:ext cx="861478" cy="167060"/>
          </a:xfrm>
          <a:prstGeom prst="straightConnector1">
            <a:avLst/>
          </a:prstGeom>
          <a:noFill/>
          <a:ln w="50800" algn="ctr">
            <a:solidFill>
              <a:schemeClr val="tx1"/>
            </a:solidFill>
            <a:round/>
            <a:headEnd/>
            <a:tailEnd type="triangle" w="med" len="med"/>
          </a:ln>
          <a:effectLst>
            <a:outerShdw blurRad="50800" dist="38100" dir="2700000" algn="tl" rotWithShape="0">
              <a:prstClr val="black">
                <a:alpha val="40000"/>
              </a:prstClr>
            </a:outerShdw>
          </a:effectLst>
        </p:spPr>
      </p:cxnSp>
      <p:sp>
        <p:nvSpPr>
          <p:cNvPr id="39" name="Cloud 38"/>
          <p:cNvSpPr/>
          <p:nvPr/>
        </p:nvSpPr>
        <p:spPr bwMode="auto">
          <a:xfrm rot="10513143">
            <a:off x="5301423" y="2510710"/>
            <a:ext cx="122882" cy="78468"/>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1258621-R13-E284"/>
          <p:cNvPicPr>
            <a:picLocks noChangeAspect="1" noChangeArrowheads="1"/>
          </p:cNvPicPr>
          <p:nvPr/>
        </p:nvPicPr>
        <p:blipFill>
          <a:blip r:embed="rId3" cstate="print"/>
          <a:srcRect/>
          <a:stretch>
            <a:fillRect/>
          </a:stretch>
        </p:blipFill>
        <p:spPr bwMode="auto">
          <a:xfrm>
            <a:off x="2212975" y="0"/>
            <a:ext cx="4719638"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342900"/>
            <a:ext cx="9144000" cy="6172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342900"/>
            <a:ext cx="9144000" cy="6172200"/>
          </a:xfrm>
          <a:prstGeom prst="rect">
            <a:avLst/>
          </a:prstGeom>
          <a:noFill/>
          <a:ln w="9525">
            <a:noFill/>
            <a:miter lim="800000"/>
            <a:headEnd/>
            <a:tailEnd/>
          </a:ln>
        </p:spPr>
      </p:pic>
      <p:sp>
        <p:nvSpPr>
          <p:cNvPr id="4" name="Text Box 12"/>
          <p:cNvSpPr txBox="1">
            <a:spLocks noChangeArrowheads="1"/>
          </p:cNvSpPr>
          <p:nvPr/>
        </p:nvSpPr>
        <p:spPr bwMode="auto">
          <a:xfrm rot="529214">
            <a:off x="1563556" y="3705860"/>
            <a:ext cx="2278188" cy="584775"/>
          </a:xfrm>
          <a:prstGeom prst="rect">
            <a:avLst/>
          </a:prstGeom>
          <a:noFill/>
          <a:ln w="9525">
            <a:noFill/>
            <a:miter lim="800000"/>
            <a:headEnd/>
            <a:tailEnd/>
          </a:ln>
          <a:effectLst/>
        </p:spPr>
        <p:txBody>
          <a:bodyPr wrap="none">
            <a:spAutoFit/>
          </a:bodyPr>
          <a:lstStyle/>
          <a:p>
            <a:pPr>
              <a:defRPr/>
            </a:pPr>
            <a:r>
              <a:rPr lang="en-US" sz="3200" b="1" dirty="0">
                <a:solidFill>
                  <a:schemeClr val="tx1"/>
                </a:solidFill>
                <a:latin typeface="Arial" pitchFamily="34" charset="0"/>
                <a:cs typeface="Arial" pitchFamily="34" charset="0"/>
              </a:rPr>
              <a:t>Sandstone</a:t>
            </a:r>
          </a:p>
        </p:txBody>
      </p:sp>
      <p:sp>
        <p:nvSpPr>
          <p:cNvPr id="5" name="Text Box 12"/>
          <p:cNvSpPr txBox="1">
            <a:spLocks noChangeArrowheads="1"/>
          </p:cNvSpPr>
          <p:nvPr/>
        </p:nvSpPr>
        <p:spPr bwMode="auto">
          <a:xfrm rot="226393">
            <a:off x="4364933" y="2679994"/>
            <a:ext cx="1277914" cy="584775"/>
          </a:xfrm>
          <a:prstGeom prst="rect">
            <a:avLst/>
          </a:prstGeom>
          <a:noFill/>
          <a:ln w="9525">
            <a:noFill/>
            <a:miter lim="800000"/>
            <a:headEnd/>
            <a:tailEnd/>
          </a:ln>
          <a:effectLst/>
        </p:spPr>
        <p:txBody>
          <a:bodyPr wrap="none">
            <a:spAutoFit/>
          </a:bodyPr>
          <a:lstStyle/>
          <a:p>
            <a:pPr>
              <a:defRPr/>
            </a:pPr>
            <a:r>
              <a:rPr lang="en-US" sz="3200" b="1" dirty="0">
                <a:solidFill>
                  <a:schemeClr val="bg1"/>
                </a:solidFill>
                <a:latin typeface="Arial" pitchFamily="34" charset="0"/>
                <a:cs typeface="Arial" pitchFamily="34" charset="0"/>
              </a:rPr>
              <a:t>Shale</a:t>
            </a:r>
          </a:p>
        </p:txBody>
      </p:sp>
      <p:sp>
        <p:nvSpPr>
          <p:cNvPr id="6" name="Text Box 12"/>
          <p:cNvSpPr txBox="1">
            <a:spLocks noChangeArrowheads="1"/>
          </p:cNvSpPr>
          <p:nvPr/>
        </p:nvSpPr>
        <p:spPr bwMode="auto">
          <a:xfrm rot="864388">
            <a:off x="1606493" y="4783115"/>
            <a:ext cx="1277914" cy="584775"/>
          </a:xfrm>
          <a:prstGeom prst="rect">
            <a:avLst/>
          </a:prstGeom>
          <a:noFill/>
          <a:ln w="9525">
            <a:noFill/>
            <a:miter lim="800000"/>
            <a:headEnd/>
            <a:tailEnd/>
          </a:ln>
          <a:effectLst/>
        </p:spPr>
        <p:txBody>
          <a:bodyPr wrap="none">
            <a:spAutoFit/>
          </a:bodyPr>
          <a:lstStyle/>
          <a:p>
            <a:pPr>
              <a:defRPr/>
            </a:pPr>
            <a:r>
              <a:rPr lang="en-US" sz="3200" b="1" dirty="0">
                <a:solidFill>
                  <a:schemeClr val="bg1"/>
                </a:solidFill>
                <a:latin typeface="Arial" pitchFamily="34" charset="0"/>
                <a:cs typeface="Arial" pitchFamily="34" charset="0"/>
              </a:rPr>
              <a:t>Shale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srcRect/>
          <a:stretch>
            <a:fillRect/>
          </a:stretch>
        </p:blipFill>
        <p:spPr bwMode="auto">
          <a:xfrm>
            <a:off x="1066800" y="0"/>
            <a:ext cx="7010400" cy="6842125"/>
          </a:xfrm>
          <a:prstGeom prst="rect">
            <a:avLst/>
          </a:prstGeom>
          <a:noFill/>
          <a:ln w="9525">
            <a:noFill/>
            <a:miter lim="800000"/>
            <a:headEnd/>
            <a:tailEnd/>
          </a:ln>
        </p:spPr>
      </p:pic>
      <p:sp>
        <p:nvSpPr>
          <p:cNvPr id="29699" name="Text Box 5"/>
          <p:cNvSpPr txBox="1">
            <a:spLocks noChangeArrowheads="1"/>
          </p:cNvSpPr>
          <p:nvPr/>
        </p:nvSpPr>
        <p:spPr bwMode="auto">
          <a:xfrm>
            <a:off x="0" y="76200"/>
            <a:ext cx="1905000" cy="457200"/>
          </a:xfrm>
          <a:prstGeom prst="rect">
            <a:avLst/>
          </a:prstGeom>
          <a:noFill/>
          <a:ln w="38100">
            <a:noFill/>
            <a:miter lim="800000"/>
            <a:headEnd/>
            <a:tailEnd/>
          </a:ln>
        </p:spPr>
        <p:txBody>
          <a:bodyPr>
            <a:spAutoFit/>
          </a:bodyPr>
          <a:lstStyle/>
          <a:p>
            <a:pPr marL="342900" indent="-342900" algn="ctr">
              <a:spcBef>
                <a:spcPct val="50000"/>
              </a:spcBef>
            </a:pPr>
            <a:r>
              <a:rPr lang="en-US" b="1" dirty="0">
                <a:solidFill>
                  <a:schemeClr val="bg1"/>
                </a:solidFill>
                <a:effectLst/>
                <a:latin typeface="Arial" charset="0"/>
              </a:rPr>
              <a:t>Greywacke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lasticdetritus.files.wordpress.com/2008/04/sfs16a.jpg"/>
          <p:cNvPicPr>
            <a:picLocks noChangeAspect="1" noChangeArrowheads="1"/>
          </p:cNvPicPr>
          <p:nvPr/>
        </p:nvPicPr>
        <p:blipFill>
          <a:blip r:embed="rId3" cstate="print"/>
          <a:srcRect l="6799" t="3680" r="45200" b="67520"/>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04800" y="228600"/>
            <a:ext cx="2498725" cy="461665"/>
          </a:xfrm>
          <a:prstGeom prst="rect">
            <a:avLst/>
          </a:prstGeom>
          <a:noFill/>
        </p:spPr>
        <p:txBody>
          <a:bodyPr>
            <a:spAutoFit/>
          </a:bodyPr>
          <a:lstStyle/>
          <a:p>
            <a:pPr algn="ctr">
              <a:defRPr/>
            </a:pPr>
            <a:r>
              <a:rPr lang="en-US" dirty="0">
                <a:solidFill>
                  <a:schemeClr val="bg1"/>
                </a:solidFill>
              </a:rPr>
              <a:t>Pt. Conception</a:t>
            </a:r>
          </a:p>
        </p:txBody>
      </p:sp>
      <p:cxnSp>
        <p:nvCxnSpPr>
          <p:cNvPr id="6" name="Straight Arrow Connector 5"/>
          <p:cNvCxnSpPr/>
          <p:nvPr/>
        </p:nvCxnSpPr>
        <p:spPr bwMode="auto">
          <a:xfrm flipV="1">
            <a:off x="2895600" y="304800"/>
            <a:ext cx="1981200" cy="228600"/>
          </a:xfrm>
          <a:prstGeom prst="straightConnector1">
            <a:avLst/>
          </a:prstGeom>
          <a:solidFill>
            <a:schemeClr val="accent1"/>
          </a:solidFill>
          <a:ln w="38100" cap="flat" cmpd="sng" algn="ctr">
            <a:solidFill>
              <a:schemeClr val="bg1"/>
            </a:solidFill>
            <a:prstDash val="solid"/>
            <a:round/>
            <a:headEnd type="none" w="med" len="med"/>
            <a:tailEnd type="arrow"/>
          </a:ln>
          <a:effectLst>
            <a:outerShdw blurRad="50800" dist="38100" dir="2700000" algn="tl" rotWithShape="0">
              <a:prstClr val="black">
                <a:alpha val="40000"/>
              </a:prstClr>
            </a:outerShdw>
          </a:effectLst>
        </p:spPr>
      </p:cxnSp>
      <p:sp>
        <p:nvSpPr>
          <p:cNvPr id="10" name="TextBox 9"/>
          <p:cNvSpPr txBox="1"/>
          <p:nvPr/>
        </p:nvSpPr>
        <p:spPr>
          <a:xfrm>
            <a:off x="2209800" y="6324600"/>
            <a:ext cx="2498725" cy="461665"/>
          </a:xfrm>
          <a:prstGeom prst="rect">
            <a:avLst/>
          </a:prstGeom>
          <a:noFill/>
        </p:spPr>
        <p:txBody>
          <a:bodyPr>
            <a:spAutoFit/>
          </a:bodyPr>
          <a:lstStyle/>
          <a:p>
            <a:pPr algn="ctr">
              <a:defRPr/>
            </a:pPr>
            <a:r>
              <a:rPr lang="en-US" dirty="0">
                <a:solidFill>
                  <a:schemeClr val="bg1"/>
                </a:solidFill>
              </a:rPr>
              <a:t>Vizcaino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066800" y="0"/>
            <a:ext cx="7010400" cy="6838950"/>
          </a:xfrm>
          <a:prstGeom prst="rect">
            <a:avLst/>
          </a:prstGeom>
          <a:noFill/>
          <a:ln w="9525">
            <a:noFill/>
            <a:miter lim="800000"/>
            <a:headEnd/>
            <a:tailEnd/>
          </a:ln>
        </p:spPr>
      </p:pic>
      <p:sp>
        <p:nvSpPr>
          <p:cNvPr id="3" name="Text Box 5"/>
          <p:cNvSpPr txBox="1">
            <a:spLocks noChangeArrowheads="1"/>
          </p:cNvSpPr>
          <p:nvPr/>
        </p:nvSpPr>
        <p:spPr bwMode="auto">
          <a:xfrm>
            <a:off x="-148898" y="-43796"/>
            <a:ext cx="2197100" cy="707886"/>
          </a:xfrm>
          <a:prstGeom prst="rect">
            <a:avLst/>
          </a:prstGeom>
          <a:noFill/>
          <a:ln w="38100">
            <a:noFill/>
            <a:miter lim="800000"/>
            <a:headEnd/>
            <a:tailEnd/>
          </a:ln>
        </p:spPr>
        <p:txBody>
          <a:bodyPr wrap="square">
            <a:spAutoFit/>
          </a:bodyPr>
          <a:lstStyle/>
          <a:p>
            <a:pPr marL="342900" indent="-342900" algn="ctr">
              <a:spcBef>
                <a:spcPct val="50000"/>
              </a:spcBef>
            </a:pPr>
            <a:r>
              <a:rPr lang="en-US" sz="1800" b="1" dirty="0">
                <a:solidFill>
                  <a:schemeClr val="bg1"/>
                </a:solidFill>
                <a:effectLst/>
                <a:latin typeface="Arial" charset="0"/>
              </a:rPr>
              <a:t>Grey</a:t>
            </a:r>
            <a:r>
              <a:rPr lang="en-US" sz="4000" b="1" dirty="0">
                <a:solidFill>
                  <a:schemeClr val="bg1"/>
                </a:solidFill>
                <a:effectLst/>
                <a:latin typeface="Porky's" pitchFamily="2" charset="0"/>
              </a:rPr>
              <a:t>wacke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argillaceous_shal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1747" name="Text Box 5"/>
          <p:cNvSpPr txBox="1">
            <a:spLocks noChangeArrowheads="1"/>
          </p:cNvSpPr>
          <p:nvPr/>
        </p:nvSpPr>
        <p:spPr bwMode="auto">
          <a:xfrm>
            <a:off x="5486400" y="2819400"/>
            <a:ext cx="1905000" cy="457200"/>
          </a:xfrm>
          <a:prstGeom prst="rect">
            <a:avLst/>
          </a:prstGeom>
          <a:noFill/>
          <a:ln w="38100">
            <a:noFill/>
            <a:miter lim="800000"/>
            <a:headEnd/>
            <a:tailEnd/>
          </a:ln>
        </p:spPr>
        <p:txBody>
          <a:bodyPr>
            <a:spAutoFit/>
          </a:bodyPr>
          <a:lstStyle/>
          <a:p>
            <a:pPr marL="342900" indent="-342900" algn="ctr">
              <a:spcBef>
                <a:spcPct val="50000"/>
              </a:spcBef>
            </a:pPr>
            <a:r>
              <a:rPr lang="en-US" b="1">
                <a:solidFill>
                  <a:schemeClr val="bg1"/>
                </a:solidFill>
                <a:effectLst/>
                <a:latin typeface="Arial" charset="0"/>
              </a:rPr>
              <a:t>Shale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2946" name="Picture 4"/>
          <p:cNvPicPr>
            <a:picLocks noChangeAspect="1" noChangeArrowheads="1"/>
          </p:cNvPicPr>
          <p:nvPr/>
        </p:nvPicPr>
        <p:blipFill>
          <a:blip r:embed="rId3" cstate="print"/>
          <a:srcRect/>
          <a:stretch>
            <a:fillRect/>
          </a:stretch>
        </p:blipFill>
        <p:spPr bwMode="auto">
          <a:xfrm>
            <a:off x="3918857" y="1469573"/>
            <a:ext cx="5166522" cy="5042506"/>
          </a:xfrm>
          <a:prstGeom prst="rect">
            <a:avLst/>
          </a:prstGeom>
          <a:noFill/>
          <a:ln w="9525">
            <a:noFill/>
            <a:miter lim="800000"/>
            <a:headEnd/>
            <a:tailEnd/>
          </a:ln>
        </p:spPr>
      </p:pic>
      <p:sp>
        <p:nvSpPr>
          <p:cNvPr id="82947" name="Text Box 2"/>
          <p:cNvSpPr txBox="1">
            <a:spLocks noChangeArrowheads="1"/>
          </p:cNvSpPr>
          <p:nvPr/>
        </p:nvSpPr>
        <p:spPr bwMode="auto">
          <a:xfrm>
            <a:off x="805543" y="280535"/>
            <a:ext cx="7467600" cy="1189037"/>
          </a:xfrm>
          <a:prstGeom prst="rect">
            <a:avLst/>
          </a:prstGeom>
          <a:noFill/>
          <a:ln w="38100">
            <a:noFill/>
            <a:miter lim="800000"/>
            <a:headEnd/>
            <a:tailEnd/>
          </a:ln>
        </p:spPr>
        <p:txBody>
          <a:bodyPr>
            <a:spAutoFit/>
          </a:bodyPr>
          <a:lstStyle/>
          <a:p>
            <a:pPr marL="342900" indent="-342900" algn="ctr">
              <a:spcBef>
                <a:spcPct val="50000"/>
              </a:spcBef>
            </a:pPr>
            <a:r>
              <a:rPr lang="en-US" sz="3600" b="1" u="sng" dirty="0">
                <a:solidFill>
                  <a:schemeClr val="bg1"/>
                </a:solidFill>
                <a:effectLst/>
                <a:latin typeface="Arial" charset="0"/>
              </a:rPr>
              <a:t>Catalina </a:t>
            </a:r>
            <a:r>
              <a:rPr lang="en-US" sz="3600" b="1" u="sng" dirty="0" err="1">
                <a:solidFill>
                  <a:schemeClr val="bg1"/>
                </a:solidFill>
                <a:effectLst/>
                <a:latin typeface="Arial" charset="0"/>
              </a:rPr>
              <a:t>Turbidite</a:t>
            </a:r>
            <a:endParaRPr lang="en-US" sz="3600" b="1" u="sng" dirty="0">
              <a:solidFill>
                <a:schemeClr val="bg1"/>
              </a:solidFill>
              <a:effectLst/>
              <a:latin typeface="Arial" charset="0"/>
            </a:endParaRPr>
          </a:p>
          <a:p>
            <a:pPr marL="342900" indent="-342900" algn="ctr">
              <a:spcBef>
                <a:spcPct val="50000"/>
              </a:spcBef>
            </a:pPr>
            <a:r>
              <a:rPr lang="en-US" b="1" dirty="0">
                <a:solidFill>
                  <a:schemeClr val="bg1"/>
                </a:solidFill>
                <a:effectLst/>
                <a:latin typeface="Arial" charset="0"/>
              </a:rPr>
              <a:t>Shale                                        Greywacke</a:t>
            </a:r>
          </a:p>
        </p:txBody>
      </p:sp>
      <p:pic>
        <p:nvPicPr>
          <p:cNvPr id="6" name="Picture 5" descr="shale.tif"/>
          <p:cNvPicPr>
            <a:picLocks noChangeAspect="1"/>
          </p:cNvPicPr>
          <p:nvPr/>
        </p:nvPicPr>
        <p:blipFill>
          <a:blip r:embed="rId4" cstate="print"/>
          <a:stretch>
            <a:fillRect/>
          </a:stretch>
        </p:blipFill>
        <p:spPr>
          <a:xfrm>
            <a:off x="1654628" y="1751746"/>
            <a:ext cx="1034143" cy="62269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02772" y="2055813"/>
            <a:ext cx="8436428" cy="1384995"/>
          </a:xfrm>
          <a:prstGeom prst="rect">
            <a:avLst/>
          </a:prstGeom>
          <a:noFill/>
          <a:ln w="38100">
            <a:noFill/>
            <a:miter lim="800000"/>
            <a:headEnd/>
            <a:tailEnd/>
          </a:ln>
        </p:spPr>
        <p:txBody>
          <a:bodyPr wrap="square">
            <a:spAutoFit/>
          </a:bodyPr>
          <a:lstStyle/>
          <a:p>
            <a:pPr marL="342900" indent="-342900" algn="ctr">
              <a:spcBef>
                <a:spcPct val="50000"/>
              </a:spcBef>
            </a:pPr>
            <a:r>
              <a:rPr lang="en-US" sz="3600" b="1" u="sng" dirty="0">
                <a:solidFill>
                  <a:schemeClr val="bg1"/>
                </a:solidFill>
                <a:effectLst/>
                <a:latin typeface="Arial" charset="0"/>
              </a:rPr>
              <a:t>Wedgie composition</a:t>
            </a:r>
          </a:p>
          <a:p>
            <a:pPr marL="342900" indent="-342900">
              <a:spcBef>
                <a:spcPct val="50000"/>
              </a:spcBef>
              <a:buFontTx/>
              <a:buAutoNum type="arabicPeriod"/>
            </a:pPr>
            <a:r>
              <a:rPr lang="en-US" sz="3200" b="1" dirty="0">
                <a:solidFill>
                  <a:srgbClr val="FFFF00"/>
                </a:solidFill>
                <a:effectLst/>
                <a:latin typeface="Arial" charset="0"/>
              </a:rPr>
              <a:t> </a:t>
            </a:r>
            <a:r>
              <a:rPr lang="en-US" sz="3200" b="1" dirty="0" err="1">
                <a:solidFill>
                  <a:srgbClr val="FFFF00"/>
                </a:solidFill>
                <a:effectLst/>
                <a:latin typeface="Arial" charset="0"/>
              </a:rPr>
              <a:t>Turbidite</a:t>
            </a:r>
            <a:r>
              <a:rPr lang="en-US" sz="3200" b="1" dirty="0">
                <a:solidFill>
                  <a:srgbClr val="FFFF00"/>
                </a:solidFill>
                <a:effectLst/>
                <a:latin typeface="Arial" charset="0"/>
              </a:rPr>
              <a:t> (overwhelmingly greywacke)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lasticdetritus.files.wordpress.com/2008/04/sfs16a.jpg"/>
          <p:cNvPicPr>
            <a:picLocks noChangeAspect="1" noChangeArrowheads="1"/>
          </p:cNvPicPr>
          <p:nvPr/>
        </p:nvPicPr>
        <p:blipFill>
          <a:blip r:embed="rId3" cstate="print"/>
          <a:srcRect l="6799" t="3680" r="45200" b="67520"/>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rot="18161105">
            <a:off x="-493341" y="1678788"/>
            <a:ext cx="2498725" cy="461665"/>
          </a:xfrm>
          <a:prstGeom prst="rect">
            <a:avLst/>
          </a:prstGeom>
          <a:noFill/>
        </p:spPr>
        <p:txBody>
          <a:bodyPr>
            <a:spAutoFit/>
          </a:bodyPr>
          <a:lstStyle/>
          <a:p>
            <a:pPr algn="ctr">
              <a:defRPr/>
            </a:pPr>
            <a:r>
              <a:rPr lang="en-US" dirty="0">
                <a:solidFill>
                  <a:schemeClr val="bg1"/>
                </a:solidFill>
              </a:rPr>
              <a:t>Oceanic Crust</a:t>
            </a:r>
          </a:p>
        </p:txBody>
      </p:sp>
      <p:sp>
        <p:nvSpPr>
          <p:cNvPr id="5" name="TextBox 4"/>
          <p:cNvSpPr txBox="1"/>
          <p:nvPr/>
        </p:nvSpPr>
        <p:spPr>
          <a:xfrm rot="18027769">
            <a:off x="3031877" y="3956917"/>
            <a:ext cx="3080247" cy="461665"/>
          </a:xfrm>
          <a:prstGeom prst="rect">
            <a:avLst/>
          </a:prstGeom>
          <a:noFill/>
        </p:spPr>
        <p:txBody>
          <a:bodyPr wrap="square">
            <a:spAutoFit/>
          </a:bodyPr>
          <a:lstStyle/>
          <a:p>
            <a:pPr algn="ctr">
              <a:defRPr/>
            </a:pPr>
            <a:r>
              <a:rPr lang="en-US" dirty="0">
                <a:solidFill>
                  <a:schemeClr val="bg1"/>
                </a:solidFill>
              </a:rPr>
              <a:t>Continental Crust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lasticdetritus.files.wordpress.com/2008/04/sfs16a.jpg"/>
          <p:cNvPicPr>
            <a:picLocks noChangeAspect="1" noChangeArrowheads="1"/>
          </p:cNvPicPr>
          <p:nvPr/>
        </p:nvPicPr>
        <p:blipFill>
          <a:blip r:embed="rId3" cstate="print"/>
          <a:srcRect l="6799" t="3680" r="45200" b="67520"/>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465138" y="0"/>
            <a:ext cx="2498725" cy="830263"/>
          </a:xfrm>
          <a:prstGeom prst="rect">
            <a:avLst/>
          </a:prstGeom>
          <a:noFill/>
        </p:spPr>
        <p:txBody>
          <a:bodyPr>
            <a:spAutoFit/>
          </a:bodyPr>
          <a:lstStyle/>
          <a:p>
            <a:pPr algn="ctr">
              <a:defRPr/>
            </a:pPr>
            <a:r>
              <a:rPr lang="en-US" dirty="0">
                <a:solidFill>
                  <a:schemeClr val="bg1"/>
                </a:solidFill>
              </a:rPr>
              <a:t>Continental Borderland</a:t>
            </a:r>
          </a:p>
        </p:txBody>
      </p:sp>
      <p:sp>
        <p:nvSpPr>
          <p:cNvPr id="7" name="Freeform 6"/>
          <p:cNvSpPr/>
          <p:nvPr/>
        </p:nvSpPr>
        <p:spPr bwMode="auto">
          <a:xfrm>
            <a:off x="1066800" y="4763"/>
            <a:ext cx="5837238" cy="4864100"/>
          </a:xfrm>
          <a:custGeom>
            <a:avLst/>
            <a:gdLst>
              <a:gd name="connsiteX0" fmla="*/ 2346960 w 5836920"/>
              <a:gd name="connsiteY0" fmla="*/ 391160 h 4864100"/>
              <a:gd name="connsiteX1" fmla="*/ 1798320 w 5836920"/>
              <a:gd name="connsiteY1" fmla="*/ 787400 h 4864100"/>
              <a:gd name="connsiteX2" fmla="*/ 1310640 w 5836920"/>
              <a:gd name="connsiteY2" fmla="*/ 1046480 h 4864100"/>
              <a:gd name="connsiteX3" fmla="*/ 1127760 w 5836920"/>
              <a:gd name="connsiteY3" fmla="*/ 1198880 h 4864100"/>
              <a:gd name="connsiteX4" fmla="*/ 777240 w 5836920"/>
              <a:gd name="connsiteY4" fmla="*/ 1534160 h 4864100"/>
              <a:gd name="connsiteX5" fmla="*/ 457200 w 5836920"/>
              <a:gd name="connsiteY5" fmla="*/ 2189480 h 4864100"/>
              <a:gd name="connsiteX6" fmla="*/ 213360 w 5836920"/>
              <a:gd name="connsiteY6" fmla="*/ 2387600 h 4864100"/>
              <a:gd name="connsiteX7" fmla="*/ 121920 w 5836920"/>
              <a:gd name="connsiteY7" fmla="*/ 2860040 h 4864100"/>
              <a:gd name="connsiteX8" fmla="*/ 45720 w 5836920"/>
              <a:gd name="connsiteY8" fmla="*/ 3561080 h 4864100"/>
              <a:gd name="connsiteX9" fmla="*/ 396240 w 5836920"/>
              <a:gd name="connsiteY9" fmla="*/ 3957320 h 4864100"/>
              <a:gd name="connsiteX10" fmla="*/ 487680 w 5836920"/>
              <a:gd name="connsiteY10" fmla="*/ 4612640 h 4864100"/>
              <a:gd name="connsiteX11" fmla="*/ 685800 w 5836920"/>
              <a:gd name="connsiteY11" fmla="*/ 4841240 h 4864100"/>
              <a:gd name="connsiteX12" fmla="*/ 1066800 w 5836920"/>
              <a:gd name="connsiteY12" fmla="*/ 4749800 h 4864100"/>
              <a:gd name="connsiteX13" fmla="*/ 1691640 w 5836920"/>
              <a:gd name="connsiteY13" fmla="*/ 4719320 h 4864100"/>
              <a:gd name="connsiteX14" fmla="*/ 2331720 w 5836920"/>
              <a:gd name="connsiteY14" fmla="*/ 4551680 h 4864100"/>
              <a:gd name="connsiteX15" fmla="*/ 2743200 w 5836920"/>
              <a:gd name="connsiteY15" fmla="*/ 3881120 h 4864100"/>
              <a:gd name="connsiteX16" fmla="*/ 3291840 w 5836920"/>
              <a:gd name="connsiteY16" fmla="*/ 3317240 h 4864100"/>
              <a:gd name="connsiteX17" fmla="*/ 3840480 w 5836920"/>
              <a:gd name="connsiteY17" fmla="*/ 2707640 h 4864100"/>
              <a:gd name="connsiteX18" fmla="*/ 3962400 w 5836920"/>
              <a:gd name="connsiteY18" fmla="*/ 2463800 h 4864100"/>
              <a:gd name="connsiteX19" fmla="*/ 4328160 w 5836920"/>
              <a:gd name="connsiteY19" fmla="*/ 2219960 h 4864100"/>
              <a:gd name="connsiteX20" fmla="*/ 4663440 w 5836920"/>
              <a:gd name="connsiteY20" fmla="*/ 1854200 h 4864100"/>
              <a:gd name="connsiteX21" fmla="*/ 5135880 w 5836920"/>
              <a:gd name="connsiteY21" fmla="*/ 1610360 h 4864100"/>
              <a:gd name="connsiteX22" fmla="*/ 5791200 w 5836920"/>
              <a:gd name="connsiteY22" fmla="*/ 1412240 h 4864100"/>
              <a:gd name="connsiteX23" fmla="*/ 5410200 w 5836920"/>
              <a:gd name="connsiteY23" fmla="*/ 1016000 h 4864100"/>
              <a:gd name="connsiteX24" fmla="*/ 4953000 w 5836920"/>
              <a:gd name="connsiteY24" fmla="*/ 863600 h 4864100"/>
              <a:gd name="connsiteX25" fmla="*/ 4084320 w 5836920"/>
              <a:gd name="connsiteY25" fmla="*/ 574040 h 4864100"/>
              <a:gd name="connsiteX26" fmla="*/ 3657600 w 5836920"/>
              <a:gd name="connsiteY26" fmla="*/ 406400 h 4864100"/>
              <a:gd name="connsiteX27" fmla="*/ 3291840 w 5836920"/>
              <a:gd name="connsiteY27" fmla="*/ 269240 h 4864100"/>
              <a:gd name="connsiteX28" fmla="*/ 3413760 w 5836920"/>
              <a:gd name="connsiteY28" fmla="*/ 40640 h 4864100"/>
              <a:gd name="connsiteX29" fmla="*/ 3215640 w 5836920"/>
              <a:gd name="connsiteY29" fmla="*/ 25400 h 4864100"/>
              <a:gd name="connsiteX30" fmla="*/ 2956560 w 5836920"/>
              <a:gd name="connsiteY30" fmla="*/ 116840 h 4864100"/>
              <a:gd name="connsiteX31" fmla="*/ 2529840 w 5836920"/>
              <a:gd name="connsiteY31" fmla="*/ 208280 h 4864100"/>
              <a:gd name="connsiteX32" fmla="*/ 2346960 w 5836920"/>
              <a:gd name="connsiteY32" fmla="*/ 391160 h 486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36920" h="4864100">
                <a:moveTo>
                  <a:pt x="2346960" y="391160"/>
                </a:moveTo>
                <a:cubicBezTo>
                  <a:pt x="2225040" y="487680"/>
                  <a:pt x="1971040" y="678180"/>
                  <a:pt x="1798320" y="787400"/>
                </a:cubicBezTo>
                <a:cubicBezTo>
                  <a:pt x="1625600" y="896620"/>
                  <a:pt x="1422400" y="977900"/>
                  <a:pt x="1310640" y="1046480"/>
                </a:cubicBezTo>
                <a:cubicBezTo>
                  <a:pt x="1198880" y="1115060"/>
                  <a:pt x="1216660" y="1117600"/>
                  <a:pt x="1127760" y="1198880"/>
                </a:cubicBezTo>
                <a:cubicBezTo>
                  <a:pt x="1038860" y="1280160"/>
                  <a:pt x="889000" y="1369060"/>
                  <a:pt x="777240" y="1534160"/>
                </a:cubicBezTo>
                <a:cubicBezTo>
                  <a:pt x="665480" y="1699260"/>
                  <a:pt x="551180" y="2047240"/>
                  <a:pt x="457200" y="2189480"/>
                </a:cubicBezTo>
                <a:cubicBezTo>
                  <a:pt x="363220" y="2331720"/>
                  <a:pt x="269240" y="2275840"/>
                  <a:pt x="213360" y="2387600"/>
                </a:cubicBezTo>
                <a:cubicBezTo>
                  <a:pt x="157480" y="2499360"/>
                  <a:pt x="149860" y="2664460"/>
                  <a:pt x="121920" y="2860040"/>
                </a:cubicBezTo>
                <a:cubicBezTo>
                  <a:pt x="93980" y="3055620"/>
                  <a:pt x="0" y="3378200"/>
                  <a:pt x="45720" y="3561080"/>
                </a:cubicBezTo>
                <a:cubicBezTo>
                  <a:pt x="91440" y="3743960"/>
                  <a:pt x="322580" y="3782060"/>
                  <a:pt x="396240" y="3957320"/>
                </a:cubicBezTo>
                <a:cubicBezTo>
                  <a:pt x="469900" y="4132580"/>
                  <a:pt x="439420" y="4465320"/>
                  <a:pt x="487680" y="4612640"/>
                </a:cubicBezTo>
                <a:cubicBezTo>
                  <a:pt x="535940" y="4759960"/>
                  <a:pt x="589280" y="4818380"/>
                  <a:pt x="685800" y="4841240"/>
                </a:cubicBezTo>
                <a:cubicBezTo>
                  <a:pt x="782320" y="4864100"/>
                  <a:pt x="899160" y="4770120"/>
                  <a:pt x="1066800" y="4749800"/>
                </a:cubicBezTo>
                <a:cubicBezTo>
                  <a:pt x="1234440" y="4729480"/>
                  <a:pt x="1480820" y="4752340"/>
                  <a:pt x="1691640" y="4719320"/>
                </a:cubicBezTo>
                <a:cubicBezTo>
                  <a:pt x="1902460" y="4686300"/>
                  <a:pt x="2156460" y="4691380"/>
                  <a:pt x="2331720" y="4551680"/>
                </a:cubicBezTo>
                <a:cubicBezTo>
                  <a:pt x="2506980" y="4411980"/>
                  <a:pt x="2583180" y="4086860"/>
                  <a:pt x="2743200" y="3881120"/>
                </a:cubicBezTo>
                <a:cubicBezTo>
                  <a:pt x="2903220" y="3675380"/>
                  <a:pt x="3108960" y="3512820"/>
                  <a:pt x="3291840" y="3317240"/>
                </a:cubicBezTo>
                <a:cubicBezTo>
                  <a:pt x="3474720" y="3121660"/>
                  <a:pt x="3728720" y="2849880"/>
                  <a:pt x="3840480" y="2707640"/>
                </a:cubicBezTo>
                <a:cubicBezTo>
                  <a:pt x="3952240" y="2565400"/>
                  <a:pt x="3881120" y="2545080"/>
                  <a:pt x="3962400" y="2463800"/>
                </a:cubicBezTo>
                <a:cubicBezTo>
                  <a:pt x="4043680" y="2382520"/>
                  <a:pt x="4211320" y="2321560"/>
                  <a:pt x="4328160" y="2219960"/>
                </a:cubicBezTo>
                <a:cubicBezTo>
                  <a:pt x="4445000" y="2118360"/>
                  <a:pt x="4528820" y="1955800"/>
                  <a:pt x="4663440" y="1854200"/>
                </a:cubicBezTo>
                <a:cubicBezTo>
                  <a:pt x="4798060" y="1752600"/>
                  <a:pt x="4947920" y="1684020"/>
                  <a:pt x="5135880" y="1610360"/>
                </a:cubicBezTo>
                <a:cubicBezTo>
                  <a:pt x="5323840" y="1536700"/>
                  <a:pt x="5745480" y="1511300"/>
                  <a:pt x="5791200" y="1412240"/>
                </a:cubicBezTo>
                <a:cubicBezTo>
                  <a:pt x="5836920" y="1313180"/>
                  <a:pt x="5549900" y="1107440"/>
                  <a:pt x="5410200" y="1016000"/>
                </a:cubicBezTo>
                <a:cubicBezTo>
                  <a:pt x="5270500" y="924560"/>
                  <a:pt x="4953000" y="863600"/>
                  <a:pt x="4953000" y="863600"/>
                </a:cubicBezTo>
                <a:lnTo>
                  <a:pt x="4084320" y="574040"/>
                </a:lnTo>
                <a:cubicBezTo>
                  <a:pt x="3868420" y="497840"/>
                  <a:pt x="3657600" y="406400"/>
                  <a:pt x="3657600" y="406400"/>
                </a:cubicBezTo>
                <a:cubicBezTo>
                  <a:pt x="3525520" y="355600"/>
                  <a:pt x="3332480" y="330200"/>
                  <a:pt x="3291840" y="269240"/>
                </a:cubicBezTo>
                <a:cubicBezTo>
                  <a:pt x="3251200" y="208280"/>
                  <a:pt x="3426460" y="81280"/>
                  <a:pt x="3413760" y="40640"/>
                </a:cubicBezTo>
                <a:cubicBezTo>
                  <a:pt x="3401060" y="0"/>
                  <a:pt x="3291840" y="12700"/>
                  <a:pt x="3215640" y="25400"/>
                </a:cubicBezTo>
                <a:cubicBezTo>
                  <a:pt x="3139440" y="38100"/>
                  <a:pt x="3070860" y="86360"/>
                  <a:pt x="2956560" y="116840"/>
                </a:cubicBezTo>
                <a:cubicBezTo>
                  <a:pt x="2842260" y="147320"/>
                  <a:pt x="2631440" y="160020"/>
                  <a:pt x="2529840" y="208280"/>
                </a:cubicBezTo>
                <a:cubicBezTo>
                  <a:pt x="2428240" y="256540"/>
                  <a:pt x="2468880" y="294640"/>
                  <a:pt x="2346960" y="391160"/>
                </a:cubicBezTo>
                <a:close/>
              </a:path>
            </a:pathLst>
          </a:custGeom>
          <a:noFill/>
          <a:ln w="38100" cap="flat" cmpd="sng" algn="ctr">
            <a:solidFill>
              <a:schemeClr val="bg1"/>
            </a:solidFill>
            <a:prstDash val="solid"/>
            <a:round/>
            <a:headEnd type="none" w="med" len="med"/>
            <a:tailEnd type="triangle" w="med" len="med"/>
          </a:ln>
          <a:effectLst>
            <a:outerShdw blurRad="50800" dist="38100" dir="8100000" algn="tr" rotWithShape="0">
              <a:prstClr val="black">
                <a:alpha val="40000"/>
              </a:prstClr>
            </a:outerShdw>
          </a:effectLst>
        </p:spPr>
        <p:txBody>
          <a:bodyPr/>
          <a:lstStyle/>
          <a:p>
            <a:pPr algn="ctr">
              <a:defRPr/>
            </a:pPr>
            <a:endParaRPr lang="en-US" sz="2800" b="1">
              <a:solidFill>
                <a:schemeClr val="bg1"/>
              </a:solidFill>
              <a:effectLst/>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lasticdetritus.files.wordpress.com/2008/04/sfs16a.jpg"/>
          <p:cNvPicPr>
            <a:picLocks noChangeAspect="1" noChangeArrowheads="1"/>
          </p:cNvPicPr>
          <p:nvPr/>
        </p:nvPicPr>
        <p:blipFill>
          <a:blip r:embed="rId3" cstate="print"/>
          <a:srcRect l="6799" t="3680" r="45200" b="67520"/>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886200" y="2524780"/>
            <a:ext cx="5735827" cy="523220"/>
          </a:xfrm>
          <a:prstGeom prst="rect">
            <a:avLst/>
          </a:prstGeom>
          <a:noFill/>
        </p:spPr>
        <p:txBody>
          <a:bodyPr wrap="square">
            <a:spAutoFit/>
            <a:scene3d>
              <a:camera prst="orthographicFront">
                <a:rot lat="1200000" lon="21594000" rev="3000000"/>
              </a:camera>
              <a:lightRig rig="threePt" dir="t"/>
            </a:scene3d>
          </a:bodyPr>
          <a:lstStyle/>
          <a:p>
            <a:pPr algn="ctr">
              <a:defRPr/>
            </a:pPr>
            <a:r>
              <a:rPr lang="en-US" sz="2800" spc="600" dirty="0">
                <a:solidFill>
                  <a:schemeClr val="bg1"/>
                </a:solidFill>
                <a:effectLst>
                  <a:outerShdw blurRad="50800" dist="76200" dir="2700000" algn="tl" rotWithShape="0">
                    <a:prstClr val="black">
                      <a:alpha val="40000"/>
                    </a:prstClr>
                  </a:outerShdw>
                </a:effectLst>
              </a:rPr>
              <a:t>Peninsular Ranges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GAS_scenic253954x001"/>
          <p:cNvPicPr>
            <a:picLocks noChangeAspect="1" noChangeArrowheads="1"/>
          </p:cNvPicPr>
          <p:nvPr/>
        </p:nvPicPr>
        <p:blipFill>
          <a:blip r:embed="rId3" cstate="print">
            <a:lum bright="10000"/>
          </a:blip>
          <a:srcRect/>
          <a:stretch>
            <a:fillRect/>
          </a:stretch>
        </p:blipFill>
        <p:spPr bwMode="auto">
          <a:xfrm>
            <a:off x="0" y="1905000"/>
            <a:ext cx="9144000" cy="306863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6850" name="Group 2"/>
          <p:cNvGraphicFramePr>
            <a:graphicFrameLocks noGrp="1"/>
          </p:cNvGraphicFramePr>
          <p:nvPr/>
        </p:nvGraphicFramePr>
        <p:xfrm>
          <a:off x="3352800" y="223838"/>
          <a:ext cx="5581650" cy="6410326"/>
        </p:xfrm>
        <a:graphic>
          <a:graphicData uri="http://schemas.openxmlformats.org/drawingml/2006/table">
            <a:tbl>
              <a:tblPr/>
              <a:tblGrid>
                <a:gridCol w="912813">
                  <a:extLst>
                    <a:ext uri="{9D8B030D-6E8A-4147-A177-3AD203B41FA5}">
                      <a16:colId xmlns:a16="http://schemas.microsoft.com/office/drawing/2014/main" val="20000"/>
                    </a:ext>
                  </a:extLst>
                </a:gridCol>
                <a:gridCol w="2754312">
                  <a:extLst>
                    <a:ext uri="{9D8B030D-6E8A-4147-A177-3AD203B41FA5}">
                      <a16:colId xmlns:a16="http://schemas.microsoft.com/office/drawing/2014/main" val="20001"/>
                    </a:ext>
                  </a:extLst>
                </a:gridCol>
                <a:gridCol w="1914525">
                  <a:extLst>
                    <a:ext uri="{9D8B030D-6E8A-4147-A177-3AD203B41FA5}">
                      <a16:colId xmlns:a16="http://schemas.microsoft.com/office/drawing/2014/main" val="20002"/>
                    </a:ext>
                  </a:extLst>
                </a:gridCol>
              </a:tblGrid>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Times New Roman" pitchFamily="18" charset="0"/>
                          <a:cs typeface="Arial" charset="0"/>
                        </a:rPr>
                        <a:t>EVENTS</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Times New Roman" pitchFamily="18" charset="0"/>
                          <a:cs typeface="Arial" charset="0"/>
                        </a:rPr>
                        <a:t>ERA</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44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a:ln>
                            <a:noFill/>
                          </a:ln>
                          <a:solidFill>
                            <a:schemeClr val="tx1"/>
                          </a:solidFill>
                          <a:effectLst/>
                          <a:latin typeface="Arial" charset="0"/>
                          <a:ea typeface="Times New Roman" pitchFamily="18" charset="0"/>
                          <a:cs typeface="Arial" charset="0"/>
                        </a:rPr>
                        <a:t>T</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Translation</a:t>
                      </a:r>
                      <a:endParaRPr kumimoji="0" lang="en-US" sz="1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Transtension, Transpression</a:t>
                      </a:r>
                      <a:endParaRPr kumimoji="0" lang="en-US" sz="1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Terracing</a:t>
                      </a:r>
                      <a:endParaRPr kumimoji="0" lang="en-US" sz="2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LATE CENOZOIC</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44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a:ln>
                            <a:noFill/>
                          </a:ln>
                          <a:solidFill>
                            <a:schemeClr val="tx1"/>
                          </a:solidFill>
                          <a:effectLst/>
                          <a:latin typeface="Arial" charset="0"/>
                          <a:ea typeface="Times New Roman" pitchFamily="18" charset="0"/>
                          <a:cs typeface="Arial" charset="0"/>
                        </a:rPr>
                        <a:t>U</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Under-plating</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Uplift</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Un-roofing</a:t>
                      </a:r>
                      <a:endParaRPr kumimoji="0" lang="en-US" sz="1000" b="0"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Undulating</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EARLY CENOZOIC</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46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a:ln>
                            <a:noFill/>
                          </a:ln>
                          <a:solidFill>
                            <a:schemeClr val="tx1"/>
                          </a:solidFill>
                          <a:effectLst/>
                          <a:latin typeface="Arial" charset="0"/>
                          <a:ea typeface="Times New Roman" pitchFamily="18" charset="0"/>
                          <a:cs typeface="Arial" charset="0"/>
                        </a:rPr>
                        <a:t>M</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Magmatic Madness</a:t>
                      </a:r>
                      <a:endParaRPr kumimoji="0" lang="en-US" sz="1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Metamorphism</a:t>
                      </a:r>
                      <a:endParaRPr kumimoji="0" lang="en-US" sz="2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Times New Roman" pitchFamily="18" charset="0"/>
                          <a:cs typeface="Arial" charset="0"/>
                        </a:rPr>
                        <a:t>MESOZOIC</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44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a:ln>
                            <a:noFill/>
                          </a:ln>
                          <a:solidFill>
                            <a:schemeClr val="tx1"/>
                          </a:solidFill>
                          <a:effectLst/>
                          <a:latin typeface="Arial" charset="0"/>
                          <a:ea typeface="Times New Roman" pitchFamily="18" charset="0"/>
                          <a:cs typeface="Arial" charset="0"/>
                        </a:rPr>
                        <a:t>S</a:t>
                      </a:r>
                      <a:endParaRPr kumimoji="0" lang="en-US" sz="24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Stable Shelf Sedimentation</a:t>
                      </a:r>
                      <a:endParaRPr kumimoji="0" lang="en-US" sz="2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Times New Roman" pitchFamily="18" charset="0"/>
                          <a:cs typeface="Arial" charset="0"/>
                        </a:rPr>
                        <a:t>PALEOZOIC</a:t>
                      </a:r>
                      <a:endParaRPr kumimoji="0" lang="en-US" sz="2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6176" name="Picture 33" descr="http://www.adairproducts.com/tums.jpg"/>
          <p:cNvPicPr>
            <a:picLocks noChangeAspect="1" noChangeArrowheads="1"/>
          </p:cNvPicPr>
          <p:nvPr/>
        </p:nvPicPr>
        <p:blipFill>
          <a:blip r:embed="rId3" cstate="print"/>
          <a:srcRect l="15599" r="13239"/>
          <a:stretch>
            <a:fillRect/>
          </a:stretch>
        </p:blipFill>
        <p:spPr bwMode="auto">
          <a:xfrm>
            <a:off x="152400" y="238125"/>
            <a:ext cx="2971800" cy="64674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3300"/>
            </a:solidFill>
            <a:effectLst>
              <a:outerShdw blurRad="38100" dist="38100" dir="2700000" algn="tl">
                <a:srgbClr val="000000">
                  <a:alpha val="43137"/>
                </a:srgbClr>
              </a:outerShdw>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3300"/>
            </a:solidFill>
            <a:effectLst>
              <a:outerShdw blurRad="38100" dist="38100" dir="2700000" algn="tl">
                <a:srgbClr val="000000">
                  <a:alpha val="43137"/>
                </a:srgbClr>
              </a:outerShdw>
            </a:effectLst>
            <a:latin typeface="Arial Rounded MT Bold" pitchFamily="34" charset="0"/>
          </a:defRPr>
        </a:defPPr>
      </a:lstStyle>
    </a:lnDef>
    <a:txDef>
      <a:spPr>
        <a:noFill/>
      </a:spPr>
      <a:bodyPr>
        <a:spAutoFit/>
      </a:bodyPr>
      <a:lstStyle>
        <a:defPPr algn="ctr">
          <a:defRPr b="1" dirty="0">
            <a:solidFill>
              <a:srgbClr val="FFFFFF"/>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8218</TotalTime>
  <Words>1579</Words>
  <Application>Microsoft Office PowerPoint</Application>
  <PresentationFormat>On-screen Show (4:3)</PresentationFormat>
  <Paragraphs>280</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 Black</vt:lpstr>
      <vt:lpstr>Arial Rounded MT Bold</vt:lpstr>
      <vt:lpstr>Porky's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Salton Trough Geology</dc:title>
  <dc:creator>Jacobson</dc:creator>
  <cp:lastModifiedBy>Gary Jacobson</cp:lastModifiedBy>
  <cp:revision>128</cp:revision>
  <dcterms:modified xsi:type="dcterms:W3CDTF">2017-08-09T19:52:26Z</dcterms:modified>
</cp:coreProperties>
</file>